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1" r:id="rId2"/>
    <p:sldId id="282" r:id="rId3"/>
    <p:sldId id="284" r:id="rId4"/>
    <p:sldId id="283" r:id="rId5"/>
    <p:sldId id="335" r:id="rId6"/>
    <p:sldId id="286" r:id="rId7"/>
    <p:sldId id="285" r:id="rId8"/>
    <p:sldId id="333" r:id="rId9"/>
    <p:sldId id="334" r:id="rId10"/>
    <p:sldId id="336" r:id="rId11"/>
    <p:sldId id="337" r:id="rId12"/>
    <p:sldId id="338" r:id="rId13"/>
    <p:sldId id="340" r:id="rId14"/>
    <p:sldId id="341" r:id="rId15"/>
    <p:sldId id="342" r:id="rId16"/>
    <p:sldId id="343" r:id="rId17"/>
    <p:sldId id="346" r:id="rId18"/>
    <p:sldId id="345" r:id="rId19"/>
    <p:sldId id="347" r:id="rId20"/>
    <p:sldId id="348" r:id="rId21"/>
    <p:sldId id="311" r:id="rId22"/>
    <p:sldId id="306" r:id="rId23"/>
    <p:sldId id="350" r:id="rId24"/>
    <p:sldId id="351" r:id="rId25"/>
    <p:sldId id="353" r:id="rId26"/>
    <p:sldId id="354" r:id="rId27"/>
    <p:sldId id="355" r:id="rId28"/>
    <p:sldId id="356" r:id="rId29"/>
    <p:sldId id="302" r:id="rId30"/>
    <p:sldId id="303" r:id="rId31"/>
    <p:sldId id="304" r:id="rId32"/>
    <p:sldId id="352" r:id="rId33"/>
    <p:sldId id="357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 Desou" initials="DD" lastIdx="1" clrIdx="0">
    <p:extLst>
      <p:ext uri="{19B8F6BF-5375-455C-9EA6-DF929625EA0E}">
        <p15:presenceInfo xmlns:p15="http://schemas.microsoft.com/office/powerpoint/2012/main" userId="a69457fe665149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1EB"/>
    <a:srgbClr val="78CF80"/>
    <a:srgbClr val="4B2312"/>
    <a:srgbClr val="88001B"/>
    <a:srgbClr val="FF00FF"/>
    <a:srgbClr val="FF6103"/>
    <a:srgbClr val="055D00"/>
    <a:srgbClr val="000064"/>
    <a:srgbClr val="025B00"/>
    <a:srgbClr val="FF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5196" autoAdjust="0"/>
  </p:normalViewPr>
  <p:slideViewPr>
    <p:cSldViewPr snapToGrid="0" showGuides="1">
      <p:cViewPr varScale="1">
        <p:scale>
          <a:sx n="85" d="100"/>
          <a:sy n="85" d="100"/>
        </p:scale>
        <p:origin x="758" y="6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829B0-74B6-44D5-A6F5-86E582A15411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6F4C-90D1-429E-8EBE-3D4788006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99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86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4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2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8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94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05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5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8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7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13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97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0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55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0FBFC-6728-8A6C-6669-1D060A3D3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A5D09B-8C12-0E5F-D003-B2CCD1DFA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0AF6D-076B-BED0-C979-8942A0E2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E86A6C-3F29-C55E-0157-5026F494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29A5D2-9E78-E209-49B0-D34AF810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E60F2-A804-54D2-824B-891C6F4D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0BA90D-7F10-60D9-1C72-B8EFEF69F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58FC42-E9ED-D926-9F77-1840D882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869AA9-234B-7EFD-D41F-B70704E2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D8142F-96EC-8C37-C9D1-9BBBC25E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4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F4969E-1987-D67B-0EB3-1F52098CC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458805-DFD6-A2C2-C5C7-9918703D6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3B2BE1-8BF9-2B6A-E99D-DB0036B3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A65A12-5798-B71D-27C3-25A1E9F7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241C2-C0C2-A401-7720-90A87425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920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35814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331788"/>
            <a:ext cx="2800350" cy="2387600"/>
          </a:xfrm>
        </p:spPr>
        <p:txBody>
          <a:bodyPr lIns="0" rIns="0" anchor="b"/>
          <a:lstStyle>
            <a:lvl1pPr algn="ctr">
              <a:defRPr sz="4000" spc="120" baseline="0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4595024"/>
            <a:ext cx="2800350" cy="1655762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2500"/>
              </a:lnSpc>
              <a:buNone/>
              <a:defRPr sz="1800" spc="1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0050" y="6356350"/>
            <a:ext cx="2800350" cy="365125"/>
          </a:xfrm>
        </p:spPr>
        <p:txBody>
          <a:bodyPr lIns="0" rIns="0"/>
          <a:lstStyle>
            <a:lvl1pPr algn="ctr">
              <a:defRPr sz="1000"/>
            </a:lvl1pPr>
          </a:lstStyle>
          <a:p>
            <a:r>
              <a:rPr lang="en-US" dirty="0"/>
              <a:t>Free Multipurpose Presentation Template – Made with      by Showeet</a:t>
            </a: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90525" y="4440238"/>
            <a:ext cx="280035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0"/>
            <a:ext cx="8610600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 userDrawn="1"/>
        </p:nvCxnSpPr>
        <p:spPr>
          <a:xfrm>
            <a:off x="390525" y="6303568"/>
            <a:ext cx="280035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26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958"/>
            <a:ext cx="10515600" cy="840230"/>
          </a:xfrm>
        </p:spPr>
        <p:txBody>
          <a:bodyPr lIns="0" rIns="0" anchor="b">
            <a:sp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0726"/>
            <a:ext cx="10515600" cy="4186236"/>
          </a:xfrm>
        </p:spPr>
        <p:txBody>
          <a:bodyPr lIns="0" tIns="91440" rIns="0"/>
          <a:lstStyle>
            <a:lvl1pPr>
              <a:spcAft>
                <a:spcPts val="1800"/>
              </a:spcAft>
              <a:defRPr/>
            </a:lvl1pPr>
            <a:lvl2pPr>
              <a:spcAft>
                <a:spcPts val="1800"/>
              </a:spcAft>
              <a:defRPr/>
            </a:lvl2pPr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  <a:lvl5pPr>
              <a:spcAft>
                <a:spcPts val="1800"/>
              </a:spcAft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0" rIns="0"/>
          <a:lstStyle/>
          <a:p>
            <a:r>
              <a:rPr lang="en-US" noProof="1"/>
              <a:t>Ōkī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/>
          <a:p>
            <a:r>
              <a:rPr lang="en-US" dirty="0"/>
              <a:t>Free Multipurpose Presentation Template – Made with      by Showeet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rIns="0"/>
          <a:lstStyle/>
          <a:p>
            <a:fld id="{5F0F63B7-4FB4-4E2A-B819-D713A3D928A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1119188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Freeform 290">
            <a:extLst>
              <a:ext uri="{FF2B5EF4-FFF2-40B4-BE49-F238E27FC236}">
                <a16:creationId xmlns:a16="http://schemas.microsoft.com/office/drawing/2014/main" id="{9D810C48-B0F1-42D3-AE8C-267C2B6F166F}"/>
              </a:ext>
            </a:extLst>
          </p:cNvPr>
          <p:cNvSpPr/>
          <p:nvPr userDrawn="1"/>
        </p:nvSpPr>
        <p:spPr>
          <a:xfrm>
            <a:off x="7532071" y="6473779"/>
            <a:ext cx="152053" cy="130265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0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31850" y="218621"/>
            <a:ext cx="1684338" cy="1682750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8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6165169"/>
            <a:ext cx="12192000" cy="692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7079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B4D1D3-4AEF-7F84-DACD-885856A0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D7C316-768C-1D0E-07A2-E01495B5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33AD5C-61AD-33B6-0F87-5F235125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ECCEAD-1DA4-8947-6953-46DE29A6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9FDDEE-66D4-4695-7774-56647F12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73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EC914-217E-BB12-E773-E4DDFB14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8FD0C7-0AA1-13E9-7DD2-42D347C70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5A917B-2B79-12B7-D0E7-926C4B51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57A421-776B-1915-A76F-71253403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D8740F-3E6A-6FA4-2671-B18F3C27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76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A46BC-1C45-0DC6-D8A8-25B64333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B5FDC6-BEF4-6C35-A7D2-43A7D616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81757D-8B8C-FF80-B062-0AEC9FD63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8D2E2B-5EF7-8FCE-F842-15AD0A03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47AC1E-D484-7ABD-6034-6C8D655E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BBBE62-6807-B94F-6BCD-96DA48E8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44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64CD-ACB7-76CB-7B83-49C73152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D51730-9A1D-1FEC-6F48-6BAB3DBD8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31A57-7B4E-6BBB-7943-6B9F6CE6C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942A98B-5138-FFD4-3A62-046059207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D98928-4A1F-AB5F-3904-88CFB5C28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774D5DF-0079-8EFF-DB99-924B2311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81F4DA6-01C1-83FE-8B83-0949209B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4266E1-43D3-EE4D-C169-811A991B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1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A5EBC-4639-ED6E-62FD-BEC69391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0C745D-4219-FBFC-9C45-5549E211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48F8F-0A2C-BF47-9CC3-F59C0655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55F758-24B7-DE89-F8D8-49048D38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73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57D0DA-2FAE-74CA-9DB5-4E6F863D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FB307B-0C4D-1D32-3D3B-3C34565F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74A049-9BFD-917E-21F7-DF60C3B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51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4A098-C3DF-9636-1970-458CB151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36DD92-968E-8C9C-1CE5-BF2BE37E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13EE62-DF31-0B27-382B-F67C25815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3A90B2B-7E4D-7960-F77A-92AC735F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B848D1-F08E-BB67-4287-95782188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05897F-36E8-CDF4-9D1E-476A259B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0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661E12-B785-23E5-D2AE-04BE6DC2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BB09C9-0ECC-D3D7-C261-35DA22C01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93B203-7217-41D7-6778-B5C0FFFA3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B26DE0-EB9A-17F4-679A-9D4DCA97C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D7ADF3-9EAD-52F1-8921-FAA754D1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9D1CFE-CC51-E2B5-B409-096E1424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70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A4EE53-06E7-19FD-1BC5-3CBA4AAC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A5668C-3E85-3764-E1E9-8F3AF86AF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0D9CE6-66C2-C721-EE7A-7B52BF715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A4DC93-8DDC-7BD8-3F93-34618AF55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321DC3-620E-855D-C0E3-9ED3A9EA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3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gi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5177735"/>
            <a:ext cx="2800350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451EB"/>
                </a:solidFill>
              </a:rPr>
              <a:t>Denis </a:t>
            </a:r>
            <a:r>
              <a:rPr lang="en-US" b="1" dirty="0" err="1">
                <a:solidFill>
                  <a:srgbClr val="7451EB"/>
                </a:solidFill>
              </a:rPr>
              <a:t>Desoubzdanne</a:t>
            </a:r>
            <a:endParaRPr lang="en-US" b="1" dirty="0">
              <a:solidFill>
                <a:srgbClr val="7451EB"/>
              </a:solidFill>
            </a:endParaRP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1</a:t>
            </a:r>
            <a:r>
              <a:rPr lang="en-US" b="1" baseline="30000" dirty="0">
                <a:solidFill>
                  <a:srgbClr val="7451EB"/>
                </a:solidFill>
              </a:rPr>
              <a:t>er</a:t>
            </a:r>
            <a:r>
              <a:rPr lang="en-US" b="1" dirty="0">
                <a:solidFill>
                  <a:srgbClr val="7451EB"/>
                </a:solidFill>
              </a:rPr>
              <a:t> Avril 2023</a:t>
            </a: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Formation </a:t>
            </a:r>
            <a:r>
              <a:rPr lang="en-US" b="1" i="1" dirty="0">
                <a:solidFill>
                  <a:srgbClr val="7451EB"/>
                </a:solidFill>
              </a:rPr>
              <a:t>Data Scientist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F13E4F9-71E9-26D6-3E8D-8E7E42AC93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14688"/>
          <a:stretch>
            <a:fillRect/>
          </a:stretch>
        </p:blipFill>
        <p:spPr>
          <a:xfrm>
            <a:off x="-3339" y="-2392"/>
            <a:ext cx="3580255" cy="2851530"/>
          </a:xfr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699CF246-2037-CF43-A4A9-E782BEDD0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353" y="2249620"/>
            <a:ext cx="6920751" cy="1636580"/>
          </a:xfrm>
        </p:spPr>
        <p:txBody>
          <a:bodyPr anchor="ctr"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</a:rPr>
              <a:t>Présentation Projet 5</a:t>
            </a:r>
            <a:br>
              <a:rPr lang="fr-FR" b="1" u="sng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tx1"/>
                </a:solidFill>
              </a:rPr>
              <a:t> 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tx1"/>
                </a:solidFill>
              </a:rPr>
              <a:t>« Segmentez des clients d'un site e-commerce »</a:t>
            </a:r>
          </a:p>
        </p:txBody>
      </p:sp>
    </p:spTree>
    <p:extLst>
      <p:ext uri="{BB962C8B-B14F-4D97-AF65-F5344CB8AC3E}">
        <p14:creationId xmlns:p14="http://schemas.microsoft.com/office/powerpoint/2010/main" val="394920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31CB5743-E0E8-33B9-1E6B-0427F9856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50" t="47286" r="19927" b="39824"/>
          <a:stretch/>
        </p:blipFill>
        <p:spPr>
          <a:xfrm>
            <a:off x="820867" y="2486837"/>
            <a:ext cx="5647767" cy="8840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2</a:t>
            </a:r>
            <a:r>
              <a:rPr lang="en-US" i="1" baseline="30000" dirty="0">
                <a:solidFill>
                  <a:srgbClr val="7451EB"/>
                </a:solidFill>
              </a:rPr>
              <a:t>e</a:t>
            </a:r>
            <a:r>
              <a:rPr lang="en-US" i="1" dirty="0">
                <a:solidFill>
                  <a:srgbClr val="7451EB"/>
                </a:solidFill>
              </a:rPr>
              <a:t> merge : geolocation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10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CD36B70-BCF8-5E9A-0ADD-673CE435F7D2}"/>
              </a:ext>
            </a:extLst>
          </p:cNvPr>
          <p:cNvGrpSpPr/>
          <p:nvPr/>
        </p:nvGrpSpPr>
        <p:grpSpPr>
          <a:xfrm>
            <a:off x="8220636" y="1125642"/>
            <a:ext cx="3899646" cy="2206290"/>
            <a:chOff x="5289176" y="1388557"/>
            <a:chExt cx="6902824" cy="4153912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880B604-417F-3F60-6636-95C32C0B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76" y="1388557"/>
              <a:ext cx="6902824" cy="41539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70F09-FA1E-B7D4-5CCE-953E1E1F864A}"/>
                </a:ext>
              </a:extLst>
            </p:cNvPr>
            <p:cNvSpPr/>
            <p:nvPr/>
          </p:nvSpPr>
          <p:spPr>
            <a:xfrm>
              <a:off x="7310719" y="4500279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16B3FB-1270-C0E7-124D-1B6B56929072}"/>
                </a:ext>
              </a:extLst>
            </p:cNvPr>
            <p:cNvSpPr/>
            <p:nvPr/>
          </p:nvSpPr>
          <p:spPr>
            <a:xfrm>
              <a:off x="7310714" y="2904558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0A617B-1955-7FD9-FDB8-A5F8F4319E02}"/>
                </a:ext>
              </a:extLst>
            </p:cNvPr>
            <p:cNvSpPr/>
            <p:nvPr/>
          </p:nvSpPr>
          <p:spPr>
            <a:xfrm>
              <a:off x="5374341" y="2895591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2F8434-B627-9884-A294-DEBAE0D573D7}"/>
                </a:ext>
              </a:extLst>
            </p:cNvPr>
            <p:cNvSpPr/>
            <p:nvPr/>
          </p:nvSpPr>
          <p:spPr>
            <a:xfrm>
              <a:off x="7319681" y="1443307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A7C6312-2358-DF48-4196-DB7CFBF2E6DB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16200000" flipH="1">
            <a:off x="8083926" y="-868739"/>
            <a:ext cx="1658494" cy="563434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05B08DC-688D-C828-E170-E48A8E734928}"/>
              </a:ext>
            </a:extLst>
          </p:cNvPr>
          <p:cNvSpPr txBox="1">
            <a:spLocks/>
          </p:cNvSpPr>
          <p:nvPr/>
        </p:nvSpPr>
        <p:spPr>
          <a:xfrm>
            <a:off x="438065" y="1670172"/>
            <a:ext cx="10597487" cy="407620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noProof="1"/>
              <a:t>Geolocalisation_dataset :</a:t>
            </a:r>
          </a:p>
          <a:p>
            <a:pPr>
              <a:spcAft>
                <a:spcPts val="2400"/>
              </a:spcAft>
            </a:pPr>
            <a:endParaRPr lang="fr-FR" sz="2400" noProof="1"/>
          </a:p>
          <a:p>
            <a:pPr marL="0" indent="0">
              <a:spcAft>
                <a:spcPts val="2400"/>
              </a:spcAft>
              <a:buNone/>
            </a:pPr>
            <a:endParaRPr lang="fr-FR" sz="2400" noProof="1"/>
          </a:p>
          <a:p>
            <a:pPr>
              <a:spcAft>
                <a:spcPts val="2400"/>
              </a:spcAft>
            </a:pPr>
            <a:r>
              <a:rPr lang="fr-FR" sz="2400" noProof="1"/>
              <a:t>« Left join » avec </a:t>
            </a:r>
            <a:r>
              <a:rPr lang="fr-FR" sz="2400" b="1" noProof="1">
                <a:solidFill>
                  <a:srgbClr val="7451EB"/>
                </a:solidFill>
              </a:rPr>
              <a:t>df2</a:t>
            </a:r>
            <a:r>
              <a:rPr lang="fr-FR" sz="2400" noProof="1"/>
              <a:t> (key = ‘geolocation_state’) =&gt; </a:t>
            </a:r>
            <a:r>
              <a:rPr lang="fr-FR" sz="2400" b="1" noProof="1">
                <a:solidFill>
                  <a:srgbClr val="7451EB"/>
                </a:solidFill>
              </a:rPr>
              <a:t>df3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=&gt; </a:t>
            </a:r>
            <a:r>
              <a:rPr lang="fr-FR" sz="2400" i="1" noProof="1"/>
              <a:t>features</a:t>
            </a:r>
            <a:r>
              <a:rPr lang="fr-FR" sz="2400" noProof="1"/>
              <a:t> récupérées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‘</a:t>
            </a:r>
            <a:r>
              <a:rPr lang="fr-FR" sz="2400" b="1" noProof="1">
                <a:solidFill>
                  <a:srgbClr val="7451EB"/>
                </a:solidFill>
              </a:rPr>
              <a:t>Geolocation_lat</a:t>
            </a:r>
            <a:r>
              <a:rPr lang="fr-FR" sz="2400" noProof="1"/>
              <a:t>’ = coordonée de latitude (en °)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de la ville du client (-29,7° -&gt; +2,8°)	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‘</a:t>
            </a:r>
            <a:r>
              <a:rPr lang="fr-FR" sz="2400" b="1" noProof="1">
                <a:solidFill>
                  <a:srgbClr val="7451EB"/>
                </a:solidFill>
              </a:rPr>
              <a:t>Geolocation_lng</a:t>
            </a:r>
            <a:r>
              <a:rPr lang="fr-FR" sz="2400" noProof="1"/>
              <a:t>’ = coordonée de longitude (en °)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de la ville du client (-68,5° -&gt; -35,8°)</a:t>
            </a:r>
          </a:p>
          <a:p>
            <a:pPr marL="0" indent="0">
              <a:spcAft>
                <a:spcPts val="2400"/>
              </a:spcAft>
              <a:buNone/>
            </a:pPr>
            <a:endParaRPr lang="fr-FR" sz="2400" i="1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D88685-4036-D4DD-8967-CEF6B5EB14A3}"/>
              </a:ext>
            </a:extLst>
          </p:cNvPr>
          <p:cNvSpPr/>
          <p:nvPr/>
        </p:nvSpPr>
        <p:spPr>
          <a:xfrm>
            <a:off x="9242612" y="1766047"/>
            <a:ext cx="1004047" cy="156588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2C4B95-8899-E7FD-E93A-B0BE9F5F9323}"/>
              </a:ext>
            </a:extLst>
          </p:cNvPr>
          <p:cNvSpPr/>
          <p:nvPr/>
        </p:nvSpPr>
        <p:spPr>
          <a:xfrm>
            <a:off x="11350511" y="2777682"/>
            <a:ext cx="759671" cy="515451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EBD415-32E0-F552-9D0B-FF965D6824E5}"/>
              </a:ext>
            </a:extLst>
          </p:cNvPr>
          <p:cNvSpPr/>
          <p:nvPr/>
        </p:nvSpPr>
        <p:spPr>
          <a:xfrm>
            <a:off x="5413491" y="2493462"/>
            <a:ext cx="1055144" cy="204913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335BE4-EC30-1B5A-896E-416724E46729}"/>
              </a:ext>
            </a:extLst>
          </p:cNvPr>
          <p:cNvSpPr txBox="1"/>
          <p:nvPr/>
        </p:nvSpPr>
        <p:spPr>
          <a:xfrm>
            <a:off x="5076267" y="21055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« </a:t>
            </a:r>
            <a:r>
              <a:rPr lang="fr-FR" b="1" dirty="0" err="1">
                <a:solidFill>
                  <a:srgbClr val="C00000"/>
                </a:solidFill>
              </a:rPr>
              <a:t>Foreign</a:t>
            </a:r>
            <a:r>
              <a:rPr lang="fr-FR" b="1" dirty="0">
                <a:solidFill>
                  <a:srgbClr val="C00000"/>
                </a:solidFill>
              </a:rPr>
              <a:t> key »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2E350-F644-D591-7205-32F21BF4224C}"/>
              </a:ext>
            </a:extLst>
          </p:cNvPr>
          <p:cNvSpPr/>
          <p:nvPr/>
        </p:nvSpPr>
        <p:spPr>
          <a:xfrm>
            <a:off x="2527715" y="2504856"/>
            <a:ext cx="946133" cy="193520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94A26A-A0F7-EE1C-C7C8-B3F3CB0AF39D}"/>
              </a:ext>
            </a:extLst>
          </p:cNvPr>
          <p:cNvSpPr/>
          <p:nvPr/>
        </p:nvSpPr>
        <p:spPr>
          <a:xfrm>
            <a:off x="3481296" y="2512173"/>
            <a:ext cx="946133" cy="204913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A56A64-2354-A88E-A41A-EB4C7B1656CE}"/>
              </a:ext>
            </a:extLst>
          </p:cNvPr>
          <p:cNvSpPr txBox="1"/>
          <p:nvPr/>
        </p:nvSpPr>
        <p:spPr>
          <a:xfrm>
            <a:off x="2559399" y="2124129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/!\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29E7876-462C-0B8C-5434-DDF458474F3C}"/>
              </a:ext>
            </a:extLst>
          </p:cNvPr>
          <p:cNvSpPr txBox="1"/>
          <p:nvPr/>
        </p:nvSpPr>
        <p:spPr>
          <a:xfrm>
            <a:off x="3512981" y="2150432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/!\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E53061-5585-2103-F7E7-31F989C6622C}"/>
              </a:ext>
            </a:extLst>
          </p:cNvPr>
          <p:cNvSpPr/>
          <p:nvPr/>
        </p:nvSpPr>
        <p:spPr>
          <a:xfrm rot="5400000">
            <a:off x="10856287" y="2084492"/>
            <a:ext cx="640010" cy="186777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4700AF2-6D01-2240-DD22-1435A4D9D816}"/>
              </a:ext>
            </a:extLst>
          </p:cNvPr>
          <p:cNvSpPr txBox="1"/>
          <p:nvPr/>
        </p:nvSpPr>
        <p:spPr>
          <a:xfrm>
            <a:off x="8783262" y="2545785"/>
            <a:ext cx="58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df2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DA966A61-61A6-3721-5BB7-873558DC91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" t="50000" r="52000" b="20350"/>
          <a:stretch/>
        </p:blipFill>
        <p:spPr>
          <a:xfrm>
            <a:off x="7915835" y="4489053"/>
            <a:ext cx="4056746" cy="1956571"/>
          </a:xfrm>
          <a:prstGeom prst="rect">
            <a:avLst/>
          </a:prstGeom>
        </p:spPr>
      </p:pic>
      <p:sp>
        <p:nvSpPr>
          <p:cNvPr id="32" name="Flèche : angle droit 31">
            <a:extLst>
              <a:ext uri="{FF2B5EF4-FFF2-40B4-BE49-F238E27FC236}">
                <a16:creationId xmlns:a16="http://schemas.microsoft.com/office/drawing/2014/main" id="{55F20ED6-A74E-7ABA-FB36-1504A778B2B9}"/>
              </a:ext>
            </a:extLst>
          </p:cNvPr>
          <p:cNvSpPr/>
          <p:nvPr/>
        </p:nvSpPr>
        <p:spPr>
          <a:xfrm rot="5400000">
            <a:off x="3925405" y="3413373"/>
            <a:ext cx="502023" cy="502024"/>
          </a:xfrm>
          <a:prstGeom prst="bentUp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49506AA-0F8C-00EE-5326-983D8C731D40}"/>
              </a:ext>
            </a:extLst>
          </p:cNvPr>
          <p:cNvSpPr txBox="1"/>
          <p:nvPr/>
        </p:nvSpPr>
        <p:spPr>
          <a:xfrm>
            <a:off x="4427429" y="3459647"/>
            <a:ext cx="6843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>
                <a:solidFill>
                  <a:srgbClr val="7451EB"/>
                </a:solidFill>
                <a:effectLst/>
                <a:latin typeface="+mj-lt"/>
              </a:rPr>
              <a:t>groupby</a:t>
            </a:r>
            <a:r>
              <a:rPr lang="fr-FR" sz="1400" b="1" i="1" dirty="0">
                <a:solidFill>
                  <a:srgbClr val="7451EB"/>
                </a:solidFill>
                <a:effectLst/>
                <a:latin typeface="+mj-lt"/>
              </a:rPr>
              <a:t>(by=['</a:t>
            </a:r>
            <a:r>
              <a:rPr lang="fr-FR" sz="1400" b="1" i="1" dirty="0" err="1">
                <a:solidFill>
                  <a:srgbClr val="7451EB"/>
                </a:solidFill>
                <a:effectLst/>
                <a:latin typeface="+mj-lt"/>
              </a:rPr>
              <a:t>geolocation_state</a:t>
            </a:r>
            <a:r>
              <a:rPr lang="fr-FR" sz="1400" b="1" i="1" dirty="0">
                <a:solidFill>
                  <a:srgbClr val="7451EB"/>
                </a:solidFill>
                <a:effectLst/>
                <a:latin typeface="+mj-lt"/>
              </a:rPr>
              <a:t>'], </a:t>
            </a:r>
            <a:r>
              <a:rPr lang="fr-FR" sz="1400" b="1" i="1" dirty="0" err="1">
                <a:effectLst/>
                <a:latin typeface="+mj-lt"/>
              </a:rPr>
              <a:t>as_index</a:t>
            </a:r>
            <a:r>
              <a:rPr lang="fr-FR" sz="1400" b="1" i="1" dirty="0">
                <a:effectLst/>
                <a:latin typeface="+mj-lt"/>
              </a:rPr>
              <a:t>=False).</a:t>
            </a:r>
            <a:r>
              <a:rPr lang="fr-FR" sz="1400" b="1" i="1" dirty="0" err="1">
                <a:effectLst/>
                <a:latin typeface="+mj-lt"/>
              </a:rPr>
              <a:t>agg</a:t>
            </a:r>
            <a:r>
              <a:rPr lang="fr-FR" sz="1400" b="1" i="1" dirty="0">
                <a:effectLst/>
                <a:latin typeface="+mj-lt"/>
              </a:rPr>
              <a:t>({'</a:t>
            </a:r>
            <a:r>
              <a:rPr lang="fr-FR" sz="1400" b="1" i="1" dirty="0" err="1">
                <a:effectLst/>
                <a:latin typeface="+mj-lt"/>
              </a:rPr>
              <a:t>geolocation_lat</a:t>
            </a:r>
            <a:r>
              <a:rPr lang="fr-FR" sz="1400" b="1" i="1" dirty="0">
                <a:effectLst/>
                <a:latin typeface="+mj-lt"/>
              </a:rPr>
              <a:t>': '</a:t>
            </a:r>
            <a:r>
              <a:rPr lang="fr-FR" sz="1400" b="1" i="1" dirty="0" err="1">
                <a:effectLst/>
                <a:latin typeface="+mj-lt"/>
              </a:rPr>
              <a:t>mean</a:t>
            </a:r>
            <a:r>
              <a:rPr lang="fr-FR" sz="1400" b="1" i="1" dirty="0">
                <a:effectLst/>
                <a:latin typeface="+mj-lt"/>
              </a:rPr>
              <a:t>', '</a:t>
            </a:r>
            <a:r>
              <a:rPr lang="fr-FR" sz="1400" b="1" i="1" dirty="0" err="1">
                <a:effectLst/>
                <a:latin typeface="+mj-lt"/>
              </a:rPr>
              <a:t>geolocation_lng</a:t>
            </a:r>
            <a:r>
              <a:rPr lang="fr-FR" sz="1400" b="1" i="1" dirty="0">
                <a:effectLst/>
                <a:latin typeface="+mj-lt"/>
              </a:rPr>
              <a:t>': '</a:t>
            </a:r>
            <a:r>
              <a:rPr lang="fr-FR" sz="1400" b="1" i="1" dirty="0" err="1">
                <a:effectLst/>
                <a:latin typeface="+mj-lt"/>
              </a:rPr>
              <a:t>mean</a:t>
            </a:r>
            <a:r>
              <a:rPr lang="fr-FR" sz="1400" b="1" i="1" dirty="0">
                <a:effectLst/>
                <a:latin typeface="+mj-lt"/>
              </a:rPr>
              <a:t>'})</a:t>
            </a:r>
          </a:p>
          <a:p>
            <a:endParaRPr lang="fr-FR" sz="1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97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3</a:t>
            </a:r>
            <a:r>
              <a:rPr lang="en-US" i="1" baseline="30000" dirty="0">
                <a:solidFill>
                  <a:srgbClr val="7451EB"/>
                </a:solidFill>
              </a:rPr>
              <a:t>e</a:t>
            </a:r>
            <a:r>
              <a:rPr lang="en-US" i="1" dirty="0">
                <a:solidFill>
                  <a:srgbClr val="7451EB"/>
                </a:solidFill>
              </a:rPr>
              <a:t> merge : </a:t>
            </a:r>
            <a:r>
              <a:rPr lang="en-US" i="1" dirty="0" err="1">
                <a:solidFill>
                  <a:srgbClr val="7451EB"/>
                </a:solidFill>
              </a:rPr>
              <a:t>order_reviews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11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CD36B70-BCF8-5E9A-0ADD-673CE435F7D2}"/>
              </a:ext>
            </a:extLst>
          </p:cNvPr>
          <p:cNvGrpSpPr/>
          <p:nvPr/>
        </p:nvGrpSpPr>
        <p:grpSpPr>
          <a:xfrm>
            <a:off x="8220636" y="1125642"/>
            <a:ext cx="3899646" cy="2206290"/>
            <a:chOff x="5289176" y="1388557"/>
            <a:chExt cx="6902824" cy="4153912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880B604-417F-3F60-6636-95C32C0B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76" y="1388557"/>
              <a:ext cx="6902824" cy="41539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70F09-FA1E-B7D4-5CCE-953E1E1F864A}"/>
                </a:ext>
              </a:extLst>
            </p:cNvPr>
            <p:cNvSpPr/>
            <p:nvPr/>
          </p:nvSpPr>
          <p:spPr>
            <a:xfrm>
              <a:off x="7310719" y="4500279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16B3FB-1270-C0E7-124D-1B6B56929072}"/>
                </a:ext>
              </a:extLst>
            </p:cNvPr>
            <p:cNvSpPr/>
            <p:nvPr/>
          </p:nvSpPr>
          <p:spPr>
            <a:xfrm>
              <a:off x="7310714" y="2904558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0A617B-1955-7FD9-FDB8-A5F8F4319E02}"/>
                </a:ext>
              </a:extLst>
            </p:cNvPr>
            <p:cNvSpPr/>
            <p:nvPr/>
          </p:nvSpPr>
          <p:spPr>
            <a:xfrm>
              <a:off x="5374341" y="2895591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2F8434-B627-9884-A294-DEBAE0D573D7}"/>
                </a:ext>
              </a:extLst>
            </p:cNvPr>
            <p:cNvSpPr/>
            <p:nvPr/>
          </p:nvSpPr>
          <p:spPr>
            <a:xfrm>
              <a:off x="7319681" y="1443307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A7C6312-2358-DF48-4196-DB7CFBF2E6D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642147" y="573041"/>
            <a:ext cx="1032344" cy="2124638"/>
          </a:xfrm>
          <a:prstGeom prst="curvedConnector2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05B08DC-688D-C828-E170-E48A8E734928}"/>
              </a:ext>
            </a:extLst>
          </p:cNvPr>
          <p:cNvSpPr txBox="1">
            <a:spLocks/>
          </p:cNvSpPr>
          <p:nvPr/>
        </p:nvSpPr>
        <p:spPr>
          <a:xfrm>
            <a:off x="438065" y="1670172"/>
            <a:ext cx="10597487" cy="407620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i="1" noProof="1"/>
              <a:t>Order_reviews</a:t>
            </a:r>
            <a:r>
              <a:rPr lang="fr-FR" sz="2400" noProof="1"/>
              <a:t>_dataset :</a:t>
            </a:r>
          </a:p>
          <a:p>
            <a:pPr>
              <a:spcAft>
                <a:spcPts val="2400"/>
              </a:spcAft>
            </a:pPr>
            <a:endParaRPr lang="fr-FR" sz="2400" noProof="1"/>
          </a:p>
          <a:p>
            <a:pPr marL="0" indent="0">
              <a:spcAft>
                <a:spcPts val="2400"/>
              </a:spcAft>
              <a:buNone/>
            </a:pPr>
            <a:endParaRPr lang="fr-FR" sz="2400" noProof="1"/>
          </a:p>
          <a:p>
            <a:pPr>
              <a:spcAft>
                <a:spcPts val="2400"/>
              </a:spcAft>
            </a:pPr>
            <a:r>
              <a:rPr lang="fr-FR" sz="2400" noProof="1"/>
              <a:t>« Left join » avec </a:t>
            </a:r>
            <a:r>
              <a:rPr lang="fr-FR" sz="2400" b="1" noProof="1">
                <a:solidFill>
                  <a:srgbClr val="7451EB"/>
                </a:solidFill>
              </a:rPr>
              <a:t>df3</a:t>
            </a:r>
            <a:r>
              <a:rPr lang="fr-FR" sz="2400" noProof="1"/>
              <a:t> (key = ‘order_id’) =&gt; </a:t>
            </a:r>
            <a:r>
              <a:rPr lang="fr-FR" sz="2400" b="1" noProof="1">
                <a:solidFill>
                  <a:srgbClr val="7451EB"/>
                </a:solidFill>
              </a:rPr>
              <a:t>df4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=&gt; </a:t>
            </a:r>
            <a:r>
              <a:rPr lang="fr-FR" sz="2400" i="1" noProof="1"/>
              <a:t>feature</a:t>
            </a:r>
            <a:r>
              <a:rPr lang="fr-FR" sz="2400" noProof="1"/>
              <a:t> récupérée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‘</a:t>
            </a:r>
            <a:r>
              <a:rPr lang="fr-FR" sz="2400" b="1" noProof="1">
                <a:solidFill>
                  <a:srgbClr val="7451EB"/>
                </a:solidFill>
              </a:rPr>
              <a:t>Review_score</a:t>
            </a:r>
            <a:r>
              <a:rPr lang="fr-FR" sz="2400" noProof="1"/>
              <a:t>’ = Note de satisfaction (moyenne) du client =&gt; </a:t>
            </a:r>
            <a:r>
              <a:rPr lang="fr-FR" sz="2400" b="1" i="1" noProof="1">
                <a:solidFill>
                  <a:srgbClr val="7451EB"/>
                </a:solidFill>
              </a:rPr>
              <a:t>Satisfaction</a:t>
            </a:r>
          </a:p>
          <a:p>
            <a:pPr marL="0" indent="0">
              <a:spcAft>
                <a:spcPts val="2400"/>
              </a:spcAft>
              <a:buNone/>
            </a:pPr>
            <a:endParaRPr lang="fr-FR" sz="2400" i="1" noProof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2C4B95-8899-E7FD-E93A-B0BE9F5F9323}"/>
              </a:ext>
            </a:extLst>
          </p:cNvPr>
          <p:cNvSpPr/>
          <p:nvPr/>
        </p:nvSpPr>
        <p:spPr>
          <a:xfrm>
            <a:off x="11350511" y="2777682"/>
            <a:ext cx="759671" cy="515451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335BE4-EC30-1B5A-896E-416724E46729}"/>
              </a:ext>
            </a:extLst>
          </p:cNvPr>
          <p:cNvSpPr txBox="1"/>
          <p:nvPr/>
        </p:nvSpPr>
        <p:spPr>
          <a:xfrm>
            <a:off x="3228889" y="1991395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« </a:t>
            </a:r>
            <a:r>
              <a:rPr lang="fr-FR" b="1" dirty="0" err="1">
                <a:solidFill>
                  <a:srgbClr val="C00000"/>
                </a:solidFill>
              </a:rPr>
              <a:t>Foreign</a:t>
            </a:r>
            <a:r>
              <a:rPr lang="fr-FR" b="1" dirty="0">
                <a:solidFill>
                  <a:srgbClr val="C00000"/>
                </a:solidFill>
              </a:rPr>
              <a:t> key »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A56A64-2354-A88E-A41A-EB4C7B1656CE}"/>
              </a:ext>
            </a:extLst>
          </p:cNvPr>
          <p:cNvSpPr txBox="1"/>
          <p:nvPr/>
        </p:nvSpPr>
        <p:spPr>
          <a:xfrm>
            <a:off x="4668890" y="2013136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/!\</a:t>
            </a:r>
          </a:p>
        </p:txBody>
      </p:sp>
      <p:sp>
        <p:nvSpPr>
          <p:cNvPr id="32" name="Flèche : angle droit 31">
            <a:extLst>
              <a:ext uri="{FF2B5EF4-FFF2-40B4-BE49-F238E27FC236}">
                <a16:creationId xmlns:a16="http://schemas.microsoft.com/office/drawing/2014/main" id="{55F20ED6-A74E-7ABA-FB36-1504A778B2B9}"/>
              </a:ext>
            </a:extLst>
          </p:cNvPr>
          <p:cNvSpPr/>
          <p:nvPr/>
        </p:nvSpPr>
        <p:spPr>
          <a:xfrm rot="5400000">
            <a:off x="3596801" y="3338368"/>
            <a:ext cx="502023" cy="502024"/>
          </a:xfrm>
          <a:prstGeom prst="bentUp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49506AA-0F8C-00EE-5326-983D8C731D40}"/>
              </a:ext>
            </a:extLst>
          </p:cNvPr>
          <p:cNvSpPr txBox="1"/>
          <p:nvPr/>
        </p:nvSpPr>
        <p:spPr>
          <a:xfrm>
            <a:off x="4098825" y="3563513"/>
            <a:ext cx="6843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7451EB"/>
                </a:solidFill>
                <a:latin typeface="+mj-lt"/>
              </a:rPr>
              <a:t>df2_ = </a:t>
            </a:r>
            <a:r>
              <a:rPr lang="en-US" sz="1400" b="1" i="1" dirty="0" err="1">
                <a:solidFill>
                  <a:srgbClr val="7451EB"/>
                </a:solidFill>
                <a:latin typeface="+mj-lt"/>
              </a:rPr>
              <a:t>df</a:t>
            </a:r>
            <a:r>
              <a:rPr lang="en-US" sz="1400" b="1" i="1" dirty="0">
                <a:solidFill>
                  <a:srgbClr val="7451EB"/>
                </a:solidFill>
                <a:latin typeface="+mj-lt"/>
              </a:rPr>
              <a:t>_.</a:t>
            </a:r>
            <a:r>
              <a:rPr lang="en-US" sz="1400" b="1" i="1" dirty="0" err="1">
                <a:solidFill>
                  <a:srgbClr val="7451EB"/>
                </a:solidFill>
                <a:latin typeface="+mj-lt"/>
              </a:rPr>
              <a:t>groupby</a:t>
            </a:r>
            <a:r>
              <a:rPr lang="en-US" sz="1400" b="1" i="1" dirty="0">
                <a:solidFill>
                  <a:srgbClr val="7451EB"/>
                </a:solidFill>
                <a:latin typeface="+mj-lt"/>
              </a:rPr>
              <a:t>(by=['</a:t>
            </a:r>
            <a:r>
              <a:rPr lang="en-US" sz="1400" b="1" i="1" dirty="0" err="1">
                <a:solidFill>
                  <a:srgbClr val="7451EB"/>
                </a:solidFill>
                <a:latin typeface="+mj-lt"/>
              </a:rPr>
              <a:t>order_id</a:t>
            </a:r>
            <a:r>
              <a:rPr lang="en-US" sz="1400" b="1" i="1" dirty="0">
                <a:solidFill>
                  <a:srgbClr val="7451EB"/>
                </a:solidFill>
                <a:latin typeface="+mj-lt"/>
              </a:rPr>
              <a:t>'], </a:t>
            </a:r>
            <a:r>
              <a:rPr lang="en-US" sz="1400" b="1" i="1" dirty="0" err="1">
                <a:latin typeface="+mj-lt"/>
              </a:rPr>
              <a:t>as_index</a:t>
            </a:r>
            <a:r>
              <a:rPr lang="en-US" sz="1400" b="1" i="1" dirty="0">
                <a:latin typeface="+mj-lt"/>
              </a:rPr>
              <a:t>=False).</a:t>
            </a:r>
            <a:r>
              <a:rPr lang="en-US" sz="1400" b="1" i="1" dirty="0" err="1">
                <a:latin typeface="+mj-lt"/>
              </a:rPr>
              <a:t>agg</a:t>
            </a:r>
            <a:r>
              <a:rPr lang="en-US" sz="1400" b="1" i="1" dirty="0">
                <a:latin typeface="+mj-lt"/>
              </a:rPr>
              <a:t>({"</a:t>
            </a:r>
            <a:r>
              <a:rPr lang="en-US" sz="1400" b="1" i="1" dirty="0" err="1">
                <a:latin typeface="+mj-lt"/>
              </a:rPr>
              <a:t>review_score":'mean</a:t>
            </a:r>
            <a:r>
              <a:rPr lang="en-US" sz="1400" b="1" i="1" dirty="0">
                <a:latin typeface="+mj-lt"/>
              </a:rPr>
              <a:t>'})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EBB1958-CB9C-3A87-BBAE-52D3E27A1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7" t="32293" r="29053" b="54509"/>
          <a:stretch/>
        </p:blipFill>
        <p:spPr>
          <a:xfrm>
            <a:off x="383279" y="2371416"/>
            <a:ext cx="6318982" cy="9050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1496C4-240B-D336-2303-AD9E1BCCAA32}"/>
              </a:ext>
            </a:extLst>
          </p:cNvPr>
          <p:cNvSpPr/>
          <p:nvPr/>
        </p:nvSpPr>
        <p:spPr>
          <a:xfrm>
            <a:off x="4036291" y="2376452"/>
            <a:ext cx="541333" cy="20491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EC7EF-F6E3-3211-E06B-92B0CA8A0293}"/>
              </a:ext>
            </a:extLst>
          </p:cNvPr>
          <p:cNvSpPr/>
          <p:nvPr/>
        </p:nvSpPr>
        <p:spPr>
          <a:xfrm>
            <a:off x="4577107" y="2368979"/>
            <a:ext cx="824097" cy="21238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A81489-BD70-A4BC-D592-A7544B09397B}"/>
              </a:ext>
            </a:extLst>
          </p:cNvPr>
          <p:cNvSpPr/>
          <p:nvPr/>
        </p:nvSpPr>
        <p:spPr>
          <a:xfrm>
            <a:off x="8220636" y="1766047"/>
            <a:ext cx="1017722" cy="7537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98E94B-5B88-5EE2-431F-0DE931146184}"/>
              </a:ext>
            </a:extLst>
          </p:cNvPr>
          <p:cNvSpPr txBox="1"/>
          <p:nvPr/>
        </p:nvSpPr>
        <p:spPr>
          <a:xfrm>
            <a:off x="8515551" y="2649048"/>
            <a:ext cx="65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df4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BB847-6600-2B93-CA9E-881001275D6D}"/>
              </a:ext>
            </a:extLst>
          </p:cNvPr>
          <p:cNvSpPr/>
          <p:nvPr/>
        </p:nvSpPr>
        <p:spPr>
          <a:xfrm>
            <a:off x="9242612" y="1766047"/>
            <a:ext cx="1004047" cy="156588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5BB50-1501-6E91-A8A6-6389DA2445A6}"/>
              </a:ext>
            </a:extLst>
          </p:cNvPr>
          <p:cNvSpPr/>
          <p:nvPr/>
        </p:nvSpPr>
        <p:spPr>
          <a:xfrm rot="5400000">
            <a:off x="10856287" y="2084492"/>
            <a:ext cx="640010" cy="186777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40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5</a:t>
            </a:r>
            <a:r>
              <a:rPr lang="en-US" i="1" baseline="30000" dirty="0">
                <a:solidFill>
                  <a:srgbClr val="7451EB"/>
                </a:solidFill>
              </a:rPr>
              <a:t>e</a:t>
            </a:r>
            <a:r>
              <a:rPr lang="en-US" i="1" dirty="0">
                <a:solidFill>
                  <a:srgbClr val="7451EB"/>
                </a:solidFill>
              </a:rPr>
              <a:t> merge : </a:t>
            </a:r>
            <a:r>
              <a:rPr lang="en-US" i="1" dirty="0" err="1">
                <a:solidFill>
                  <a:srgbClr val="7451EB"/>
                </a:solidFill>
              </a:rPr>
              <a:t>order_payments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12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CD36B70-BCF8-5E9A-0ADD-673CE435F7D2}"/>
              </a:ext>
            </a:extLst>
          </p:cNvPr>
          <p:cNvGrpSpPr/>
          <p:nvPr/>
        </p:nvGrpSpPr>
        <p:grpSpPr>
          <a:xfrm>
            <a:off x="8220636" y="1125642"/>
            <a:ext cx="3899646" cy="2206290"/>
            <a:chOff x="5289176" y="1388557"/>
            <a:chExt cx="6902824" cy="4153912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880B604-417F-3F60-6636-95C32C0B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76" y="1388557"/>
              <a:ext cx="6902824" cy="41539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70F09-FA1E-B7D4-5CCE-953E1E1F864A}"/>
                </a:ext>
              </a:extLst>
            </p:cNvPr>
            <p:cNvSpPr/>
            <p:nvPr/>
          </p:nvSpPr>
          <p:spPr>
            <a:xfrm>
              <a:off x="7310719" y="4500279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16B3FB-1270-C0E7-124D-1B6B56929072}"/>
                </a:ext>
              </a:extLst>
            </p:cNvPr>
            <p:cNvSpPr/>
            <p:nvPr/>
          </p:nvSpPr>
          <p:spPr>
            <a:xfrm>
              <a:off x="7310714" y="2904558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0A617B-1955-7FD9-FDB8-A5F8F4319E02}"/>
                </a:ext>
              </a:extLst>
            </p:cNvPr>
            <p:cNvSpPr/>
            <p:nvPr/>
          </p:nvSpPr>
          <p:spPr>
            <a:xfrm>
              <a:off x="5374341" y="2895591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2F8434-B627-9884-A294-DEBAE0D573D7}"/>
                </a:ext>
              </a:extLst>
            </p:cNvPr>
            <p:cNvSpPr/>
            <p:nvPr/>
          </p:nvSpPr>
          <p:spPr>
            <a:xfrm>
              <a:off x="7319681" y="1443307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A7C6312-2358-DF48-4196-DB7CFBF2E6D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7512426" y="-297238"/>
            <a:ext cx="309506" cy="3142358"/>
          </a:xfrm>
          <a:prstGeom prst="curvedConnector2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05B08DC-688D-C828-E170-E48A8E734928}"/>
              </a:ext>
            </a:extLst>
          </p:cNvPr>
          <p:cNvSpPr txBox="1">
            <a:spLocks/>
          </p:cNvSpPr>
          <p:nvPr/>
        </p:nvSpPr>
        <p:spPr>
          <a:xfrm>
            <a:off x="438065" y="1670172"/>
            <a:ext cx="11366317" cy="407620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i="1" noProof="1"/>
              <a:t>Order_payments </a:t>
            </a:r>
            <a:r>
              <a:rPr lang="fr-FR" sz="2400" noProof="1"/>
              <a:t>:</a:t>
            </a:r>
          </a:p>
          <a:p>
            <a:pPr>
              <a:spcAft>
                <a:spcPts val="2400"/>
              </a:spcAft>
            </a:pPr>
            <a:endParaRPr lang="fr-FR" sz="2400" noProof="1"/>
          </a:p>
          <a:p>
            <a:pPr marL="0" indent="0">
              <a:spcAft>
                <a:spcPts val="2400"/>
              </a:spcAft>
              <a:buNone/>
            </a:pPr>
            <a:endParaRPr lang="fr-FR" sz="2400" noProof="1"/>
          </a:p>
          <a:p>
            <a:pPr>
              <a:spcAft>
                <a:spcPts val="2400"/>
              </a:spcAft>
            </a:pPr>
            <a:r>
              <a:rPr lang="fr-FR" sz="2400" noProof="1"/>
              <a:t>« Left join » avec </a:t>
            </a:r>
            <a:r>
              <a:rPr lang="fr-FR" sz="2400" b="1" noProof="1">
                <a:solidFill>
                  <a:srgbClr val="7451EB"/>
                </a:solidFill>
              </a:rPr>
              <a:t>df4</a:t>
            </a:r>
            <a:r>
              <a:rPr lang="fr-FR" sz="2400" noProof="1"/>
              <a:t> (key = ‘order_id’) =&gt; </a:t>
            </a:r>
            <a:r>
              <a:rPr lang="fr-FR" sz="2400" b="1" noProof="1">
                <a:solidFill>
                  <a:srgbClr val="7451EB"/>
                </a:solidFill>
              </a:rPr>
              <a:t>df6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=&gt; </a:t>
            </a:r>
            <a:r>
              <a:rPr lang="fr-FR" sz="2400" i="1" noProof="1"/>
              <a:t>features</a:t>
            </a:r>
            <a:r>
              <a:rPr lang="fr-FR" sz="2400" noProof="1"/>
              <a:t> récupérées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‘</a:t>
            </a:r>
            <a:r>
              <a:rPr lang="fr-FR" sz="2400" b="1" i="1" noProof="1">
                <a:solidFill>
                  <a:srgbClr val="7451EB"/>
                </a:solidFill>
              </a:rPr>
              <a:t>Payment_sequential</a:t>
            </a:r>
            <a:r>
              <a:rPr lang="fr-FR" sz="2400" noProof="1"/>
              <a:t>’ : paiement séquentiel (bons d’achat, de réduction : ‘voucher’)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i="1" noProof="1"/>
              <a:t>	‘</a:t>
            </a:r>
            <a:r>
              <a:rPr lang="fr-FR" sz="2400" b="1" i="1" noProof="1">
                <a:solidFill>
                  <a:srgbClr val="7451EB"/>
                </a:solidFill>
              </a:rPr>
              <a:t>Payment_installments</a:t>
            </a:r>
            <a:r>
              <a:rPr lang="fr-FR" sz="2400" i="1" noProof="1"/>
              <a:t>’ </a:t>
            </a:r>
            <a:r>
              <a:rPr lang="fr-FR" sz="2400" noProof="1"/>
              <a:t>: paiement étallé (ex : abonnement téléphonique)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i="1" noProof="1"/>
              <a:t>	‘</a:t>
            </a:r>
            <a:r>
              <a:rPr lang="fr-FR" sz="2400" b="1" i="1" noProof="1">
                <a:solidFill>
                  <a:srgbClr val="7451EB"/>
                </a:solidFill>
              </a:rPr>
              <a:t>Payment_values</a:t>
            </a:r>
            <a:r>
              <a:rPr lang="fr-FR" sz="2400" i="1" noProof="1"/>
              <a:t>’ </a:t>
            </a:r>
            <a:r>
              <a:rPr lang="fr-FR" sz="2400" noProof="1"/>
              <a:t>: montant de l’achat (somme des achats)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2C4B95-8899-E7FD-E93A-B0BE9F5F9323}"/>
              </a:ext>
            </a:extLst>
          </p:cNvPr>
          <p:cNvSpPr/>
          <p:nvPr/>
        </p:nvSpPr>
        <p:spPr>
          <a:xfrm>
            <a:off x="11350511" y="2777682"/>
            <a:ext cx="759671" cy="515451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FFD9F3AB-40CA-4EF3-6A65-975240947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8" t="22876" r="28236" b="64872"/>
          <a:stretch/>
        </p:blipFill>
        <p:spPr>
          <a:xfrm>
            <a:off x="860612" y="2363166"/>
            <a:ext cx="6391835" cy="84023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DC764E40-FC9C-BBF1-0A32-04D21BBC65D4}"/>
              </a:ext>
            </a:extLst>
          </p:cNvPr>
          <p:cNvSpPr txBox="1"/>
          <p:nvPr/>
        </p:nvSpPr>
        <p:spPr>
          <a:xfrm>
            <a:off x="1660065" y="1991395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« </a:t>
            </a:r>
            <a:r>
              <a:rPr lang="fr-FR" b="1" dirty="0" err="1">
                <a:solidFill>
                  <a:srgbClr val="C00000"/>
                </a:solidFill>
              </a:rPr>
              <a:t>Foreign</a:t>
            </a:r>
            <a:r>
              <a:rPr lang="fr-FR" b="1" dirty="0">
                <a:solidFill>
                  <a:srgbClr val="C00000"/>
                </a:solidFill>
              </a:rPr>
              <a:t> key »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18C68E-7C7A-5DD4-26E1-53C3DC186DBB}"/>
              </a:ext>
            </a:extLst>
          </p:cNvPr>
          <p:cNvSpPr txBox="1"/>
          <p:nvPr/>
        </p:nvSpPr>
        <p:spPr>
          <a:xfrm>
            <a:off x="6303311" y="2012268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C14156-F469-87F7-8C4B-53A42C5E5175}"/>
              </a:ext>
            </a:extLst>
          </p:cNvPr>
          <p:cNvSpPr/>
          <p:nvPr/>
        </p:nvSpPr>
        <p:spPr>
          <a:xfrm>
            <a:off x="2467467" y="2376452"/>
            <a:ext cx="541333" cy="20491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4ED371-28D3-ACBF-1D25-692DFE755751}"/>
              </a:ext>
            </a:extLst>
          </p:cNvPr>
          <p:cNvSpPr/>
          <p:nvPr/>
        </p:nvSpPr>
        <p:spPr>
          <a:xfrm>
            <a:off x="6359922" y="2381601"/>
            <a:ext cx="892525" cy="199766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angle droit 44">
            <a:extLst>
              <a:ext uri="{FF2B5EF4-FFF2-40B4-BE49-F238E27FC236}">
                <a16:creationId xmlns:a16="http://schemas.microsoft.com/office/drawing/2014/main" id="{AC39E2E5-1994-2244-1301-A71296723260}"/>
              </a:ext>
            </a:extLst>
          </p:cNvPr>
          <p:cNvSpPr/>
          <p:nvPr/>
        </p:nvSpPr>
        <p:spPr>
          <a:xfrm rot="5400000">
            <a:off x="3925405" y="3413373"/>
            <a:ext cx="502023" cy="502024"/>
          </a:xfrm>
          <a:prstGeom prst="bentUp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6B07FDA-ACA8-D2CC-8473-A88159D457D7}"/>
              </a:ext>
            </a:extLst>
          </p:cNvPr>
          <p:cNvSpPr txBox="1"/>
          <p:nvPr/>
        </p:nvSpPr>
        <p:spPr>
          <a:xfrm>
            <a:off x="4477876" y="3331932"/>
            <a:ext cx="7326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latin typeface="+mj-lt"/>
              </a:rPr>
              <a:t>df5 = </a:t>
            </a:r>
            <a:r>
              <a:rPr lang="fr-FR" sz="1400" b="1" i="1" dirty="0" err="1">
                <a:solidFill>
                  <a:srgbClr val="7451EB"/>
                </a:solidFill>
                <a:latin typeface="+mj-lt"/>
              </a:rPr>
              <a:t>dic</a:t>
            </a:r>
            <a:r>
              <a:rPr lang="fr-FR" sz="1400" b="1" i="1" dirty="0">
                <a:solidFill>
                  <a:srgbClr val="7451EB"/>
                </a:solidFill>
                <a:latin typeface="+mj-lt"/>
              </a:rPr>
              <a:t>['</a:t>
            </a:r>
            <a:r>
              <a:rPr lang="fr-FR" sz="1400" b="1" i="1" dirty="0" err="1">
                <a:solidFill>
                  <a:srgbClr val="7451EB"/>
                </a:solidFill>
                <a:latin typeface="+mj-lt"/>
              </a:rPr>
              <a:t>order_payments</a:t>
            </a:r>
            <a:r>
              <a:rPr lang="fr-FR" sz="1400" b="1" i="1" dirty="0">
                <a:solidFill>
                  <a:srgbClr val="7451EB"/>
                </a:solidFill>
                <a:latin typeface="+mj-lt"/>
              </a:rPr>
              <a:t>'].</a:t>
            </a:r>
            <a:r>
              <a:rPr lang="fr-FR" sz="1400" b="1" i="1" dirty="0" err="1">
                <a:solidFill>
                  <a:srgbClr val="7451EB"/>
                </a:solidFill>
                <a:latin typeface="+mj-lt"/>
              </a:rPr>
              <a:t>groupby</a:t>
            </a:r>
            <a:r>
              <a:rPr lang="fr-FR" sz="1400" b="1" i="1" dirty="0">
                <a:solidFill>
                  <a:srgbClr val="7451EB"/>
                </a:solidFill>
                <a:latin typeface="+mj-lt"/>
              </a:rPr>
              <a:t>(by=['</a:t>
            </a:r>
            <a:r>
              <a:rPr lang="fr-FR" sz="1400" b="1" i="1" dirty="0" err="1">
                <a:solidFill>
                  <a:srgbClr val="7451EB"/>
                </a:solidFill>
                <a:latin typeface="+mj-lt"/>
              </a:rPr>
              <a:t>order_id</a:t>
            </a:r>
            <a:r>
              <a:rPr lang="fr-FR" sz="1400" b="1" i="1" dirty="0">
                <a:solidFill>
                  <a:srgbClr val="7451EB"/>
                </a:solidFill>
                <a:latin typeface="+mj-lt"/>
              </a:rPr>
              <a:t>'], </a:t>
            </a:r>
            <a:r>
              <a:rPr lang="fr-FR" sz="1400" b="1" i="1" dirty="0" err="1">
                <a:latin typeface="+mj-lt"/>
              </a:rPr>
              <a:t>as_index</a:t>
            </a:r>
            <a:r>
              <a:rPr lang="fr-FR" sz="1400" b="1" i="1" dirty="0">
                <a:latin typeface="+mj-lt"/>
              </a:rPr>
              <a:t>=False).</a:t>
            </a:r>
            <a:r>
              <a:rPr lang="fr-FR" sz="1400" b="1" i="1" dirty="0" err="1">
                <a:latin typeface="+mj-lt"/>
              </a:rPr>
              <a:t>agg</a:t>
            </a:r>
            <a:r>
              <a:rPr lang="fr-FR" sz="1400" b="1" i="1" dirty="0">
                <a:latin typeface="+mj-lt"/>
              </a:rPr>
              <a:t>({'payment_</a:t>
            </a:r>
            <a:r>
              <a:rPr lang="fr-FR" sz="1400" b="1" i="1" dirty="0" err="1">
                <a:latin typeface="+mj-lt"/>
              </a:rPr>
              <a:t>sequential</a:t>
            </a:r>
            <a:r>
              <a:rPr lang="fr-FR" sz="1400" b="1" i="1" dirty="0">
                <a:latin typeface="+mj-lt"/>
              </a:rPr>
              <a:t>':'max', 'payment_value':'</a:t>
            </a:r>
            <a:r>
              <a:rPr lang="fr-FR" sz="1400" b="1" i="1" dirty="0" err="1">
                <a:latin typeface="+mj-lt"/>
              </a:rPr>
              <a:t>sum</a:t>
            </a:r>
            <a:r>
              <a:rPr lang="fr-FR" sz="1400" b="1" i="1" dirty="0">
                <a:latin typeface="+mj-lt"/>
              </a:rPr>
              <a:t>', 'payment_</a:t>
            </a:r>
            <a:r>
              <a:rPr lang="fr-FR" sz="1400" b="1" i="1" dirty="0" err="1">
                <a:latin typeface="+mj-lt"/>
              </a:rPr>
              <a:t>installments</a:t>
            </a:r>
            <a:r>
              <a:rPr lang="fr-FR" sz="1400" b="1" i="1" dirty="0">
                <a:latin typeface="+mj-lt"/>
              </a:rPr>
              <a:t>':'max'})</a:t>
            </a:r>
          </a:p>
          <a:p>
            <a:endParaRPr lang="fr-FR" sz="1400" b="1" i="1" dirty="0">
              <a:latin typeface="+mj-lt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0582A3A-AB17-229B-C378-52629E283ACE}"/>
              </a:ext>
            </a:extLst>
          </p:cNvPr>
          <p:cNvSpPr txBox="1"/>
          <p:nvPr/>
        </p:nvSpPr>
        <p:spPr>
          <a:xfrm>
            <a:off x="8500797" y="2672100"/>
            <a:ext cx="65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df6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79B169F-FF06-E188-D82F-162A84AF917D}"/>
              </a:ext>
            </a:extLst>
          </p:cNvPr>
          <p:cNvSpPr txBox="1"/>
          <p:nvPr/>
        </p:nvSpPr>
        <p:spPr>
          <a:xfrm>
            <a:off x="3013261" y="2030194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/!\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6F71E4-9EC3-CBB6-2390-E72FA3F8B0D8}"/>
              </a:ext>
            </a:extLst>
          </p:cNvPr>
          <p:cNvSpPr/>
          <p:nvPr/>
        </p:nvSpPr>
        <p:spPr>
          <a:xfrm>
            <a:off x="3078837" y="2381597"/>
            <a:ext cx="1075072" cy="209976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1A70CA8-0FC1-19AA-19C4-2B749B0507E4}"/>
              </a:ext>
            </a:extLst>
          </p:cNvPr>
          <p:cNvSpPr txBox="1"/>
          <p:nvPr/>
        </p:nvSpPr>
        <p:spPr>
          <a:xfrm>
            <a:off x="5207638" y="2044121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/!\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3CB3F3-B37C-CD48-7755-3620604EC13F}"/>
              </a:ext>
            </a:extLst>
          </p:cNvPr>
          <p:cNvSpPr/>
          <p:nvPr/>
        </p:nvSpPr>
        <p:spPr>
          <a:xfrm>
            <a:off x="5058152" y="2386245"/>
            <a:ext cx="1256572" cy="19512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3F097-15C1-9756-DB6C-35E2858EB4F4}"/>
              </a:ext>
            </a:extLst>
          </p:cNvPr>
          <p:cNvSpPr/>
          <p:nvPr/>
        </p:nvSpPr>
        <p:spPr>
          <a:xfrm>
            <a:off x="8220636" y="1766047"/>
            <a:ext cx="1017722" cy="7537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D82C8D-6D24-9E72-DA88-8FC19CF474E3}"/>
              </a:ext>
            </a:extLst>
          </p:cNvPr>
          <p:cNvSpPr/>
          <p:nvPr/>
        </p:nvSpPr>
        <p:spPr>
          <a:xfrm>
            <a:off x="9242612" y="1111625"/>
            <a:ext cx="1004047" cy="222030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E1914C-BCDE-7CF4-EB9C-E821040CC409}"/>
              </a:ext>
            </a:extLst>
          </p:cNvPr>
          <p:cNvSpPr/>
          <p:nvPr/>
        </p:nvSpPr>
        <p:spPr>
          <a:xfrm rot="5400000">
            <a:off x="10856287" y="2084492"/>
            <a:ext cx="640010" cy="186777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78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B42A06-E5AB-D6D2-6DF5-E185D173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177F0F-23ED-3FBB-E525-1DB7B02A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7" t="22354" b="45767"/>
          <a:stretch/>
        </p:blipFill>
        <p:spPr>
          <a:xfrm>
            <a:off x="648407" y="2089150"/>
            <a:ext cx="10895186" cy="2408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49AEBB5-0715-F2AC-1130-3219AFD14CA9}"/>
              </a:ext>
            </a:extLst>
          </p:cNvPr>
          <p:cNvSpPr txBox="1"/>
          <p:nvPr/>
        </p:nvSpPr>
        <p:spPr>
          <a:xfrm>
            <a:off x="648407" y="1204059"/>
            <a:ext cx="103798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df8.insert(4, </a:t>
            </a:r>
            <a:r>
              <a:rPr lang="fr-FR" b="1" i="1" dirty="0">
                <a:solidFill>
                  <a:srgbClr val="7451EB"/>
                </a:solidFill>
                <a:latin typeface="+mj-lt"/>
              </a:rPr>
              <a:t>'</a:t>
            </a:r>
            <a:r>
              <a:rPr lang="fr-FR" b="1" i="1" dirty="0" err="1">
                <a:solidFill>
                  <a:srgbClr val="7451EB"/>
                </a:solidFill>
                <a:latin typeface="+mj-lt"/>
              </a:rPr>
              <a:t>last_purchase</a:t>
            </a:r>
            <a:r>
              <a:rPr lang="fr-FR" b="1" i="1" dirty="0">
                <a:solidFill>
                  <a:srgbClr val="7451EB"/>
                </a:solidFill>
                <a:latin typeface="+mj-lt"/>
              </a:rPr>
              <a:t>', </a:t>
            </a:r>
            <a:r>
              <a:rPr lang="fr-FR" b="1" i="1" dirty="0">
                <a:latin typeface="+mj-lt"/>
              </a:rPr>
              <a:t>current-df8['</a:t>
            </a:r>
            <a:r>
              <a:rPr lang="fr-FR" b="1" i="1" dirty="0" err="1">
                <a:latin typeface="+mj-lt"/>
              </a:rPr>
              <a:t>order_purchase_timestamp</a:t>
            </a:r>
            <a:r>
              <a:rPr lang="fr-FR" b="1" i="1" dirty="0">
                <a:latin typeface="+mj-lt"/>
              </a:rPr>
              <a:t>’]) =&gt; </a:t>
            </a:r>
            <a:r>
              <a:rPr lang="fr-FR" b="1" i="1" dirty="0" err="1">
                <a:solidFill>
                  <a:srgbClr val="7451EB"/>
                </a:solidFill>
                <a:latin typeface="+mj-lt"/>
              </a:rPr>
              <a:t>Recency</a:t>
            </a:r>
            <a:r>
              <a:rPr lang="fr-FR" b="1" i="1" dirty="0">
                <a:solidFill>
                  <a:srgbClr val="7451EB"/>
                </a:solidFill>
                <a:latin typeface="+mj-lt"/>
              </a:rPr>
              <a:t> (R)</a:t>
            </a:r>
          </a:p>
          <a:p>
            <a:r>
              <a:rPr lang="fr-FR" b="1" i="1" dirty="0">
                <a:latin typeface="+mj-lt"/>
              </a:rPr>
              <a:t>df8.insert(8, </a:t>
            </a:r>
            <a:r>
              <a:rPr lang="fr-FR" b="1" i="1" dirty="0">
                <a:solidFill>
                  <a:srgbClr val="7451EB"/>
                </a:solidFill>
                <a:latin typeface="+mj-lt"/>
              </a:rPr>
              <a:t>'</a:t>
            </a:r>
            <a:r>
              <a:rPr lang="fr-FR" b="1" i="1" dirty="0" err="1">
                <a:solidFill>
                  <a:srgbClr val="7451EB"/>
                </a:solidFill>
                <a:latin typeface="+mj-lt"/>
              </a:rPr>
              <a:t>delta_delivering</a:t>
            </a:r>
            <a:r>
              <a:rPr lang="fr-FR" b="1" i="1" dirty="0">
                <a:solidFill>
                  <a:srgbClr val="7451EB"/>
                </a:solidFill>
                <a:latin typeface="+mj-lt"/>
              </a:rPr>
              <a:t>', </a:t>
            </a:r>
            <a:r>
              <a:rPr lang="fr-FR" b="1" i="1" dirty="0">
                <a:latin typeface="+mj-lt"/>
              </a:rPr>
              <a:t>df8['</a:t>
            </a:r>
            <a:r>
              <a:rPr lang="fr-FR" b="1" i="1" dirty="0" err="1">
                <a:latin typeface="+mj-lt"/>
              </a:rPr>
              <a:t>order_delivered_customer_date</a:t>
            </a:r>
            <a:r>
              <a:rPr lang="fr-FR" b="1" i="1" dirty="0">
                <a:latin typeface="+mj-lt"/>
              </a:rPr>
              <a:t>']-df8['</a:t>
            </a:r>
            <a:r>
              <a:rPr lang="fr-FR" b="1" i="1" dirty="0" err="1">
                <a:latin typeface="+mj-lt"/>
              </a:rPr>
              <a:t>order_purchase_timestamp</a:t>
            </a:r>
            <a:r>
              <a:rPr lang="fr-FR" b="1" i="1" dirty="0">
                <a:latin typeface="+mj-lt"/>
              </a:rPr>
              <a:t>'])</a:t>
            </a:r>
          </a:p>
          <a:p>
            <a:endParaRPr lang="fr-FR" sz="1600" b="1" i="1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E9226FF-CDC4-F3DD-3290-E46303F75604}"/>
              </a:ext>
            </a:extLst>
          </p:cNvPr>
          <p:cNvSpPr txBox="1"/>
          <p:nvPr/>
        </p:nvSpPr>
        <p:spPr>
          <a:xfrm>
            <a:off x="5699070" y="4583927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/!\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EABBF-68D1-E6DD-B390-9B3AD4D46974}"/>
              </a:ext>
            </a:extLst>
          </p:cNvPr>
          <p:cNvSpPr/>
          <p:nvPr/>
        </p:nvSpPr>
        <p:spPr>
          <a:xfrm>
            <a:off x="1106602" y="2440552"/>
            <a:ext cx="1075072" cy="209976"/>
          </a:xfrm>
          <a:prstGeom prst="rect">
            <a:avLst/>
          </a:prstGeom>
          <a:noFill/>
          <a:ln w="41275"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C49BFD-C142-8FD5-B3D1-23D9A7FFD79F}"/>
              </a:ext>
            </a:extLst>
          </p:cNvPr>
          <p:cNvSpPr txBox="1"/>
          <p:nvPr/>
        </p:nvSpPr>
        <p:spPr>
          <a:xfrm>
            <a:off x="11488321" y="3027045"/>
            <a:ext cx="4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/!\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901A9-7AAE-9A38-FB54-FB4B0F64B9F7}"/>
              </a:ext>
            </a:extLst>
          </p:cNvPr>
          <p:cNvSpPr/>
          <p:nvPr/>
        </p:nvSpPr>
        <p:spPr>
          <a:xfrm>
            <a:off x="1097637" y="2817069"/>
            <a:ext cx="1075072" cy="209976"/>
          </a:xfrm>
          <a:prstGeom prst="rect">
            <a:avLst/>
          </a:prstGeom>
          <a:noFill/>
          <a:ln w="41275"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9E1AA78A-EEBF-EAF7-D4EB-ADEA237F45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09092" y="1823876"/>
            <a:ext cx="2693215" cy="906332"/>
          </a:xfrm>
          <a:prstGeom prst="curvedConnector3">
            <a:avLst>
              <a:gd name="adj1" fmla="val 50000"/>
            </a:avLst>
          </a:prstGeom>
          <a:ln w="34925">
            <a:solidFill>
              <a:srgbClr val="745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012E57A-9C82-AD14-A82E-4EF434DA6A02}"/>
              </a:ext>
            </a:extLst>
          </p:cNvPr>
          <p:cNvSpPr/>
          <p:nvPr/>
        </p:nvSpPr>
        <p:spPr>
          <a:xfrm>
            <a:off x="6003636" y="4071581"/>
            <a:ext cx="385202" cy="42652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E66E73-42BB-8C87-A35C-5503CE02848B}"/>
              </a:ext>
            </a:extLst>
          </p:cNvPr>
          <p:cNvSpPr/>
          <p:nvPr/>
        </p:nvSpPr>
        <p:spPr>
          <a:xfrm>
            <a:off x="10835616" y="3127005"/>
            <a:ext cx="518183" cy="21655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C1B2488-6812-2287-FB07-4A235909D824}"/>
              </a:ext>
            </a:extLst>
          </p:cNvPr>
          <p:cNvSpPr txBox="1">
            <a:spLocks/>
          </p:cNvSpPr>
          <p:nvPr/>
        </p:nvSpPr>
        <p:spPr>
          <a:xfrm>
            <a:off x="838200" y="278958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solidFill>
                  <a:srgbClr val="7451EB"/>
                </a:solidFill>
              </a:rPr>
              <a:t>Création</a:t>
            </a:r>
            <a:r>
              <a:rPr lang="en-US" i="1" dirty="0">
                <a:solidFill>
                  <a:srgbClr val="7451EB"/>
                </a:solidFill>
              </a:rPr>
              <a:t> de 2 </a:t>
            </a:r>
            <a:r>
              <a:rPr lang="en-US" i="1" dirty="0" err="1">
                <a:solidFill>
                  <a:srgbClr val="7451EB"/>
                </a:solidFill>
              </a:rPr>
              <a:t>nouvelles</a:t>
            </a:r>
            <a:r>
              <a:rPr lang="en-US" i="1" dirty="0">
                <a:solidFill>
                  <a:srgbClr val="7451EB"/>
                </a:solidFill>
              </a:rPr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87859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B56E04-8B86-1202-06CD-024E6B1F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14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2667FD1-9C9D-6BEC-F147-30DC6F124DCE}"/>
              </a:ext>
            </a:extLst>
          </p:cNvPr>
          <p:cNvSpPr txBox="1">
            <a:spLocks/>
          </p:cNvSpPr>
          <p:nvPr/>
        </p:nvSpPr>
        <p:spPr>
          <a:xfrm>
            <a:off x="838199" y="278958"/>
            <a:ext cx="107531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7451EB"/>
                </a:solidFill>
              </a:rPr>
              <a:t>“</a:t>
            </a:r>
            <a:r>
              <a:rPr lang="en-US" i="1" dirty="0" err="1">
                <a:solidFill>
                  <a:srgbClr val="7451EB"/>
                </a:solidFill>
              </a:rPr>
              <a:t>Groupby</a:t>
            </a:r>
            <a:r>
              <a:rPr lang="en-US" i="1" dirty="0">
                <a:solidFill>
                  <a:srgbClr val="7451EB"/>
                </a:solidFill>
              </a:rPr>
              <a:t>”</a:t>
            </a:r>
            <a:r>
              <a:rPr lang="en-US" dirty="0">
                <a:solidFill>
                  <a:srgbClr val="7451EB"/>
                </a:solidFill>
              </a:rPr>
              <a:t> </a:t>
            </a:r>
            <a:r>
              <a:rPr lang="en-US" dirty="0" err="1">
                <a:solidFill>
                  <a:srgbClr val="7451EB"/>
                </a:solidFill>
              </a:rPr>
              <a:t>selon</a:t>
            </a:r>
            <a:r>
              <a:rPr lang="en-US" dirty="0">
                <a:solidFill>
                  <a:srgbClr val="7451EB"/>
                </a:solidFill>
              </a:rPr>
              <a:t> </a:t>
            </a:r>
            <a:r>
              <a:rPr lang="en-US" dirty="0" err="1">
                <a:solidFill>
                  <a:srgbClr val="7451EB"/>
                </a:solidFill>
              </a:rPr>
              <a:t>customer_unique_id</a:t>
            </a:r>
            <a:r>
              <a:rPr lang="en-US" dirty="0">
                <a:solidFill>
                  <a:srgbClr val="7451EB"/>
                </a:solidFill>
              </a:rPr>
              <a:t>’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A96611-7EA2-9201-242F-3E7F9ADBB7C2}"/>
              </a:ext>
            </a:extLst>
          </p:cNvPr>
          <p:cNvSpPr txBox="1"/>
          <p:nvPr/>
        </p:nvSpPr>
        <p:spPr>
          <a:xfrm>
            <a:off x="995081" y="1198612"/>
            <a:ext cx="77813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Consolas" panose="020B0609020204030204" pitchFamily="49" charset="0"/>
              </a:rPr>
              <a:t>.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agg</a:t>
            </a:r>
            <a:r>
              <a:rPr lang="fr-FR" b="1" dirty="0">
                <a:effectLst/>
                <a:latin typeface="Consolas" panose="020B0609020204030204" pitchFamily="49" charset="0"/>
              </a:rPr>
              <a:t>({"review_score":'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mean</a:t>
            </a:r>
            <a:r>
              <a:rPr lang="fr-FR" b="1" dirty="0">
                <a:effectLst/>
                <a:latin typeface="Consolas" panose="020B0609020204030204" pitchFamily="49" charset="0"/>
              </a:rPr>
              <a:t>', </a:t>
            </a:r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                                                                 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last_purchase</a:t>
            </a:r>
            <a:r>
              <a:rPr lang="fr-FR" b="1" dirty="0">
                <a:effectLst/>
                <a:latin typeface="Consolas" panose="020B0609020204030204" pitchFamily="49" charset="0"/>
              </a:rPr>
              <a:t>': 'min',</a:t>
            </a:r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                                                                 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order_id</a:t>
            </a:r>
            <a:r>
              <a:rPr lang="fr-FR" b="1" dirty="0">
                <a:effectLst/>
                <a:latin typeface="Consolas" panose="020B0609020204030204" pitchFamily="49" charset="0"/>
              </a:rPr>
              <a:t>': 'count',</a:t>
            </a:r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                                                                 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payment_value</a:t>
            </a:r>
            <a:r>
              <a:rPr lang="fr-FR" b="1" dirty="0">
                <a:effectLst/>
                <a:latin typeface="Consolas" panose="020B0609020204030204" pitchFamily="49" charset="0"/>
              </a:rPr>
              <a:t>':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sum</a:t>
            </a:r>
            <a:r>
              <a:rPr lang="fr-FR" b="1" dirty="0">
                <a:effectLst/>
                <a:latin typeface="Consolas" panose="020B0609020204030204" pitchFamily="49" charset="0"/>
              </a:rPr>
              <a:t>', </a:t>
            </a:r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                                                                 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delta_delivering</a:t>
            </a:r>
            <a:r>
              <a:rPr lang="fr-FR" b="1" dirty="0">
                <a:effectLst/>
                <a:latin typeface="Consolas" panose="020B0609020204030204" pitchFamily="49" charset="0"/>
              </a:rPr>
              <a:t>':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mean</a:t>
            </a:r>
            <a:r>
              <a:rPr lang="fr-FR" b="1" dirty="0">
                <a:effectLst/>
                <a:latin typeface="Consolas" panose="020B0609020204030204" pitchFamily="49" charset="0"/>
              </a:rPr>
              <a:t>',</a:t>
            </a:r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                                                                 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payment_installments</a:t>
            </a:r>
            <a:r>
              <a:rPr lang="fr-FR" b="1" dirty="0">
                <a:effectLst/>
                <a:latin typeface="Consolas" panose="020B0609020204030204" pitchFamily="49" charset="0"/>
              </a:rPr>
              <a:t>':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mean</a:t>
            </a:r>
            <a:r>
              <a:rPr lang="fr-FR" b="1" dirty="0">
                <a:effectLst/>
                <a:latin typeface="Consolas" panose="020B0609020204030204" pitchFamily="49" charset="0"/>
              </a:rPr>
              <a:t>',</a:t>
            </a:r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                                                                 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payment_sequential</a:t>
            </a:r>
            <a:r>
              <a:rPr lang="fr-FR" b="1" dirty="0">
                <a:effectLst/>
                <a:latin typeface="Consolas" panose="020B0609020204030204" pitchFamily="49" charset="0"/>
              </a:rPr>
              <a:t>' :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mean</a:t>
            </a:r>
            <a:r>
              <a:rPr lang="fr-FR" b="1" dirty="0">
                <a:effectLst/>
                <a:latin typeface="Consolas" panose="020B0609020204030204" pitchFamily="49" charset="0"/>
              </a:rPr>
              <a:t>', </a:t>
            </a:r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                                                                 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geolocation_lat</a:t>
            </a:r>
            <a:r>
              <a:rPr lang="fr-FR" b="1" dirty="0">
                <a:effectLst/>
                <a:latin typeface="Consolas" panose="020B0609020204030204" pitchFamily="49" charset="0"/>
              </a:rPr>
              <a:t>':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mean</a:t>
            </a:r>
            <a:r>
              <a:rPr lang="fr-FR" b="1" dirty="0">
                <a:effectLst/>
                <a:latin typeface="Consolas" panose="020B0609020204030204" pitchFamily="49" charset="0"/>
              </a:rPr>
              <a:t>',</a:t>
            </a:r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                                                                 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geolocation_lng</a:t>
            </a:r>
            <a:r>
              <a:rPr lang="fr-FR" b="1" dirty="0">
                <a:effectLst/>
                <a:latin typeface="Consolas" panose="020B0609020204030204" pitchFamily="49" charset="0"/>
              </a:rPr>
              <a:t>': '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mean</a:t>
            </a:r>
            <a:r>
              <a:rPr lang="fr-FR" b="1" dirty="0">
                <a:effectLst/>
                <a:latin typeface="Consolas" panose="020B0609020204030204" pitchFamily="49" charset="0"/>
              </a:rPr>
              <a:t>'})</a:t>
            </a:r>
          </a:p>
          <a:p>
            <a:endParaRPr lang="fr-FR" b="1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99DDF53-8CCC-109E-8855-2A9E9268311C}"/>
              </a:ext>
            </a:extLst>
          </p:cNvPr>
          <p:cNvSpPr/>
          <p:nvPr/>
        </p:nvSpPr>
        <p:spPr>
          <a:xfrm>
            <a:off x="4796117" y="1238387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4758554-8B25-E95F-FACE-63130B4D30B7}"/>
              </a:ext>
            </a:extLst>
          </p:cNvPr>
          <p:cNvSpPr txBox="1"/>
          <p:nvPr/>
        </p:nvSpPr>
        <p:spPr>
          <a:xfrm>
            <a:off x="5898776" y="1195214"/>
            <a:ext cx="15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Satisfaction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62348F5-61A1-4963-BC92-DFE383E55E84}"/>
              </a:ext>
            </a:extLst>
          </p:cNvPr>
          <p:cNvSpPr/>
          <p:nvPr/>
        </p:nvSpPr>
        <p:spPr>
          <a:xfrm>
            <a:off x="4903694" y="1794199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51D87B-7FF0-1868-E78E-E89319D5DAE8}"/>
              </a:ext>
            </a:extLst>
          </p:cNvPr>
          <p:cNvSpPr txBox="1"/>
          <p:nvPr/>
        </p:nvSpPr>
        <p:spPr>
          <a:xfrm>
            <a:off x="6006353" y="1751026"/>
            <a:ext cx="15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err="1">
                <a:solidFill>
                  <a:srgbClr val="7451EB"/>
                </a:solidFill>
              </a:rPr>
              <a:t>Recency</a:t>
            </a:r>
            <a:endParaRPr lang="fr-FR" sz="2000" b="1" i="1" dirty="0">
              <a:solidFill>
                <a:srgbClr val="7451EB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9C7DCCE4-1DE2-974A-F5B9-BFB6D869EB91}"/>
              </a:ext>
            </a:extLst>
          </p:cNvPr>
          <p:cNvSpPr/>
          <p:nvPr/>
        </p:nvSpPr>
        <p:spPr>
          <a:xfrm>
            <a:off x="4536140" y="2346613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CF9FA9-E1F3-1DA9-D79D-D96F602D3F46}"/>
              </a:ext>
            </a:extLst>
          </p:cNvPr>
          <p:cNvSpPr txBox="1"/>
          <p:nvPr/>
        </p:nvSpPr>
        <p:spPr>
          <a:xfrm>
            <a:off x="5638799" y="2303440"/>
            <a:ext cx="15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>
                <a:solidFill>
                  <a:srgbClr val="7451EB"/>
                </a:solidFill>
              </a:rPr>
              <a:t>Frequency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EEEFC76-9527-78AC-64F2-1A2470A8A321}"/>
              </a:ext>
            </a:extLst>
          </p:cNvPr>
          <p:cNvSpPr/>
          <p:nvPr/>
        </p:nvSpPr>
        <p:spPr>
          <a:xfrm>
            <a:off x="4796117" y="2880608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DEE9FB-C4BD-D249-8816-89BC8F58F771}"/>
              </a:ext>
            </a:extLst>
          </p:cNvPr>
          <p:cNvSpPr txBox="1"/>
          <p:nvPr/>
        </p:nvSpPr>
        <p:spPr>
          <a:xfrm>
            <a:off x="5898776" y="2837435"/>
            <a:ext cx="15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>
                <a:solidFill>
                  <a:srgbClr val="7451EB"/>
                </a:solidFill>
              </a:rPr>
              <a:t>Money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8F235303-2D87-CA84-B0A6-88591B8B53EB}"/>
              </a:ext>
            </a:extLst>
          </p:cNvPr>
          <p:cNvSpPr/>
          <p:nvPr/>
        </p:nvSpPr>
        <p:spPr>
          <a:xfrm>
            <a:off x="5329516" y="3426476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07DE08-FC09-F1DA-5F90-EE3057A37D76}"/>
              </a:ext>
            </a:extLst>
          </p:cNvPr>
          <p:cNvSpPr txBox="1"/>
          <p:nvPr/>
        </p:nvSpPr>
        <p:spPr>
          <a:xfrm>
            <a:off x="6432175" y="3383303"/>
            <a:ext cx="492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Temps d’acheminement moyen des produits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29A2DA8F-2A20-807B-DB3A-9049C6459E86}"/>
              </a:ext>
            </a:extLst>
          </p:cNvPr>
          <p:cNvSpPr/>
          <p:nvPr/>
        </p:nvSpPr>
        <p:spPr>
          <a:xfrm>
            <a:off x="5800164" y="3993517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E983FE-5B87-913B-FB26-E21362BED9FD}"/>
              </a:ext>
            </a:extLst>
          </p:cNvPr>
          <p:cNvSpPr txBox="1"/>
          <p:nvPr/>
        </p:nvSpPr>
        <p:spPr>
          <a:xfrm>
            <a:off x="6902822" y="3950344"/>
            <a:ext cx="468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Paiement/versement à intervalle régulier 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4B2156C4-2DFA-7447-45BB-78E1A786EAD5}"/>
              </a:ext>
            </a:extLst>
          </p:cNvPr>
          <p:cNvSpPr/>
          <p:nvPr/>
        </p:nvSpPr>
        <p:spPr>
          <a:xfrm>
            <a:off x="5697070" y="4537235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089D14-E1A8-F566-79A5-04434323B6E1}"/>
              </a:ext>
            </a:extLst>
          </p:cNvPr>
          <p:cNvSpPr txBox="1"/>
          <p:nvPr/>
        </p:nvSpPr>
        <p:spPr>
          <a:xfrm>
            <a:off x="6799728" y="4494062"/>
            <a:ext cx="4908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Paiement fractionné (coupons, bons…) 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E1B957E2-E079-90BB-F2BD-6B31E98DA5B0}"/>
              </a:ext>
            </a:extLst>
          </p:cNvPr>
          <p:cNvSpPr/>
          <p:nvPr/>
        </p:nvSpPr>
        <p:spPr>
          <a:xfrm>
            <a:off x="5356410" y="5344778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ACA7E49-C631-A9B6-046F-1475072629EC}"/>
              </a:ext>
            </a:extLst>
          </p:cNvPr>
          <p:cNvSpPr txBox="1"/>
          <p:nvPr/>
        </p:nvSpPr>
        <p:spPr>
          <a:xfrm>
            <a:off x="6459069" y="5301605"/>
            <a:ext cx="359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7451EB"/>
                </a:solidFill>
              </a:rPr>
              <a:t>Geolocalisation</a:t>
            </a:r>
            <a:r>
              <a:rPr lang="fr-FR" sz="2000" b="1" dirty="0">
                <a:solidFill>
                  <a:srgbClr val="7451EB"/>
                </a:solidFill>
              </a:rPr>
              <a:t> des clients</a:t>
            </a:r>
          </a:p>
        </p:txBody>
      </p:sp>
    </p:spTree>
    <p:extLst>
      <p:ext uri="{BB962C8B-B14F-4D97-AF65-F5344CB8AC3E}">
        <p14:creationId xmlns:p14="http://schemas.microsoft.com/office/powerpoint/2010/main" val="377952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B10F20-2F93-6CA3-AAE4-CB8314FA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15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9BC00F78-E069-9863-9A41-D38141C4531A}"/>
              </a:ext>
            </a:extLst>
          </p:cNvPr>
          <p:cNvSpPr txBox="1">
            <a:spLocks/>
          </p:cNvSpPr>
          <p:nvPr/>
        </p:nvSpPr>
        <p:spPr>
          <a:xfrm>
            <a:off x="838199" y="278958"/>
            <a:ext cx="107531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451EB"/>
                </a:solidFill>
              </a:rPr>
              <a:t>Gestion des </a:t>
            </a:r>
            <a:r>
              <a:rPr lang="en-US" dirty="0" err="1">
                <a:solidFill>
                  <a:srgbClr val="7451EB"/>
                </a:solidFill>
              </a:rPr>
              <a:t>NaN</a:t>
            </a:r>
            <a:r>
              <a:rPr lang="en-US" dirty="0">
                <a:solidFill>
                  <a:srgbClr val="7451EB"/>
                </a:solidFill>
              </a:rPr>
              <a:t> et des </a:t>
            </a:r>
            <a:r>
              <a:rPr lang="en-US" dirty="0" err="1">
                <a:solidFill>
                  <a:srgbClr val="7451EB"/>
                </a:solidFill>
              </a:rPr>
              <a:t>valeurs</a:t>
            </a:r>
            <a:r>
              <a:rPr lang="en-US" dirty="0">
                <a:solidFill>
                  <a:srgbClr val="7451EB"/>
                </a:solidFill>
              </a:rPr>
              <a:t> </a:t>
            </a:r>
            <a:r>
              <a:rPr lang="en-US" dirty="0" err="1">
                <a:solidFill>
                  <a:srgbClr val="7451EB"/>
                </a:solidFill>
              </a:rPr>
              <a:t>nulles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88803CB-50C8-03A9-E509-C62FBE81E2B7}"/>
              </a:ext>
            </a:extLst>
          </p:cNvPr>
          <p:cNvSpPr txBox="1">
            <a:spLocks/>
          </p:cNvSpPr>
          <p:nvPr/>
        </p:nvSpPr>
        <p:spPr>
          <a:xfrm>
            <a:off x="438065" y="1670172"/>
            <a:ext cx="10597487" cy="407620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noProof="1"/>
              <a:t>dropna() : </a:t>
            </a:r>
            <a:r>
              <a:rPr lang="fr-FR" sz="2400" b="1" noProof="1">
                <a:solidFill>
                  <a:srgbClr val="7451EB"/>
                </a:solidFill>
              </a:rPr>
              <a:t>3334 lignes supprimées </a:t>
            </a:r>
            <a:r>
              <a:rPr lang="fr-FR" sz="2400" noProof="1"/>
              <a:t>(3,5 %)</a:t>
            </a:r>
          </a:p>
          <a:p>
            <a:pPr>
              <a:spcAft>
                <a:spcPts val="2400"/>
              </a:spcAft>
            </a:pPr>
            <a:r>
              <a:rPr lang="fr-FR" sz="2400" i="1" noProof="1"/>
              <a:t>Feature Money </a:t>
            </a:r>
            <a:r>
              <a:rPr lang="fr-FR" sz="2400" noProof="1"/>
              <a:t>= 0 : 0 ligne supprimée</a:t>
            </a:r>
            <a:endParaRPr lang="fr-FR" sz="2400" i="1" noProof="1"/>
          </a:p>
          <a:p>
            <a:pPr>
              <a:spcAft>
                <a:spcPts val="2400"/>
              </a:spcAft>
            </a:pPr>
            <a:r>
              <a:rPr lang="fr-FR" sz="2400" i="1" noProof="1"/>
              <a:t>Feature Pay_installments </a:t>
            </a:r>
            <a:r>
              <a:rPr lang="fr-FR" sz="2400" noProof="1"/>
              <a:t>= 0 : 2 lignes supprimées</a:t>
            </a:r>
          </a:p>
          <a:p>
            <a:pPr>
              <a:spcAft>
                <a:spcPts val="2400"/>
              </a:spcAft>
            </a:pPr>
            <a:r>
              <a:rPr lang="fr-FR" sz="2400" i="1" noProof="1"/>
              <a:t>Feature Delta_deliv </a:t>
            </a:r>
            <a:r>
              <a:rPr lang="fr-FR" sz="2400" noProof="1"/>
              <a:t>= 0 : 13 lignes supprimées</a:t>
            </a:r>
          </a:p>
          <a:p>
            <a:pPr>
              <a:spcAft>
                <a:spcPts val="2400"/>
              </a:spcAft>
            </a:pPr>
            <a:endParaRPr lang="fr-FR" sz="2400" noProof="1"/>
          </a:p>
        </p:txBody>
      </p:sp>
    </p:spTree>
    <p:extLst>
      <p:ext uri="{BB962C8B-B14F-4D97-AF65-F5344CB8AC3E}">
        <p14:creationId xmlns:p14="http://schemas.microsoft.com/office/powerpoint/2010/main" val="9911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B10F20-2F93-6CA3-AAE4-CB8314FA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16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9BC00F78-E069-9863-9A41-D38141C4531A}"/>
              </a:ext>
            </a:extLst>
          </p:cNvPr>
          <p:cNvSpPr txBox="1">
            <a:spLocks/>
          </p:cNvSpPr>
          <p:nvPr/>
        </p:nvSpPr>
        <p:spPr>
          <a:xfrm>
            <a:off x="838199" y="75763"/>
            <a:ext cx="107531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451EB"/>
                </a:solidFill>
              </a:rPr>
              <a:t>Transformation des </a:t>
            </a:r>
            <a:r>
              <a:rPr lang="en-US" i="1" dirty="0">
                <a:solidFill>
                  <a:srgbClr val="7451EB"/>
                </a:solidFill>
              </a:rPr>
              <a:t>features</a:t>
            </a:r>
            <a:r>
              <a:rPr lang="en-US" dirty="0">
                <a:solidFill>
                  <a:srgbClr val="7451EB"/>
                </a:solidFill>
              </a:rPr>
              <a:t> (log</a:t>
            </a:r>
            <a:r>
              <a:rPr lang="en-US" baseline="-25000" dirty="0">
                <a:solidFill>
                  <a:srgbClr val="7451EB"/>
                </a:solidFill>
              </a:rPr>
              <a:t>2</a:t>
            </a:r>
            <a:r>
              <a:rPr lang="en-US" dirty="0">
                <a:solidFill>
                  <a:srgbClr val="7451EB"/>
                </a:solidFill>
              </a:rPr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B036F2-80E5-3E91-1ED4-83C1491B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944" y="2970860"/>
            <a:ext cx="2495074" cy="16406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BEEE791-35D0-63C5-E42B-D5B72142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" y="1003359"/>
            <a:ext cx="2501265" cy="16406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CF77F4-D1D0-1A0F-2ACA-41B340E31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813" y="4870257"/>
            <a:ext cx="2402205" cy="17087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FB817B3-8087-62D8-D288-DE67F41E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813" y="1003359"/>
            <a:ext cx="2402205" cy="17087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02B7CFF-4F14-CF48-8E4A-2518A3FA0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4" y="4938361"/>
            <a:ext cx="2457926" cy="16406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C48401D-E534-13CE-4E92-DE829BAE7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4" y="2970860"/>
            <a:ext cx="2457926" cy="1640681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4DBB9730-9DF9-BCE9-D818-C6C562468D20}"/>
              </a:ext>
            </a:extLst>
          </p:cNvPr>
          <p:cNvSpPr/>
          <p:nvPr/>
        </p:nvSpPr>
        <p:spPr>
          <a:xfrm>
            <a:off x="2513220" y="1558729"/>
            <a:ext cx="913471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743C7C1-F99C-2423-C0C2-072AEFFD522E}"/>
              </a:ext>
            </a:extLst>
          </p:cNvPr>
          <p:cNvSpPr txBox="1"/>
          <p:nvPr/>
        </p:nvSpPr>
        <p:spPr>
          <a:xfrm>
            <a:off x="2580661" y="1268261"/>
            <a:ext cx="77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Log</a:t>
            </a:r>
            <a:r>
              <a:rPr lang="fr-FR" sz="2000" b="1" baseline="-25000" dirty="0">
                <a:solidFill>
                  <a:srgbClr val="7451EB"/>
                </a:solidFill>
              </a:rPr>
              <a:t>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F9EFB5A-771D-633C-811B-A12CACECA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7477" y="997369"/>
            <a:ext cx="2457926" cy="1646873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27BC295-D5D2-FBE9-F523-1F91A95420CA}"/>
              </a:ext>
            </a:extLst>
          </p:cNvPr>
          <p:cNvCxnSpPr/>
          <p:nvPr/>
        </p:nvCxnSpPr>
        <p:spPr>
          <a:xfrm>
            <a:off x="6096000" y="997369"/>
            <a:ext cx="0" cy="5860631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73E361CA-439D-AF50-36FE-68FA37C2D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7477" y="4916705"/>
            <a:ext cx="2457926" cy="164068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B5BC685-59BA-3C8B-F895-9F6B838946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1072" y="1071463"/>
            <a:ext cx="2532221" cy="1640681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56FE04F8-0BB2-71E1-2171-856326E59166}"/>
              </a:ext>
            </a:extLst>
          </p:cNvPr>
          <p:cNvSpPr/>
          <p:nvPr/>
        </p:nvSpPr>
        <p:spPr>
          <a:xfrm>
            <a:off x="8626657" y="1641310"/>
            <a:ext cx="913471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2D8E1C-BBAB-94BD-0C93-9C0BD7D7C403}"/>
              </a:ext>
            </a:extLst>
          </p:cNvPr>
          <p:cNvSpPr txBox="1"/>
          <p:nvPr/>
        </p:nvSpPr>
        <p:spPr>
          <a:xfrm>
            <a:off x="8694098" y="1350842"/>
            <a:ext cx="77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Log</a:t>
            </a:r>
            <a:r>
              <a:rPr lang="fr-FR" sz="2000" b="1" baseline="-25000" dirty="0">
                <a:solidFill>
                  <a:srgbClr val="7451EB"/>
                </a:solidFill>
              </a:rPr>
              <a:t>2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5A7574FD-A46E-E186-26D8-6A7AB6926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6345" y="2970860"/>
            <a:ext cx="2457926" cy="164068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4C30AD8-0676-F8B2-2C89-FDA86C0C5F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1071" y="4974719"/>
            <a:ext cx="2532221" cy="164068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A52945A-E659-E61F-D140-3B29467AD6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6926" y="2970860"/>
            <a:ext cx="2495074" cy="1640681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DBB13EEE-2CF5-9873-310F-62D446703E38}"/>
              </a:ext>
            </a:extLst>
          </p:cNvPr>
          <p:cNvSpPr/>
          <p:nvPr/>
        </p:nvSpPr>
        <p:spPr>
          <a:xfrm>
            <a:off x="8659736" y="3531635"/>
            <a:ext cx="913471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67A884E-6B57-3AB5-6B5B-4DC14B56B6C4}"/>
              </a:ext>
            </a:extLst>
          </p:cNvPr>
          <p:cNvSpPr txBox="1"/>
          <p:nvPr/>
        </p:nvSpPr>
        <p:spPr>
          <a:xfrm>
            <a:off x="8287872" y="3138805"/>
            <a:ext cx="169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Log</a:t>
            </a:r>
            <a:r>
              <a:rPr lang="fr-FR" sz="2000" b="1" baseline="-25000" dirty="0">
                <a:solidFill>
                  <a:srgbClr val="7451EB"/>
                </a:solidFill>
              </a:rPr>
              <a:t>2</a:t>
            </a:r>
            <a:r>
              <a:rPr lang="fr-FR" sz="2000" b="1" dirty="0">
                <a:solidFill>
                  <a:srgbClr val="7451EB"/>
                </a:solidFill>
              </a:rPr>
              <a:t>(|Lat-5|)</a:t>
            </a:r>
            <a:endParaRPr lang="fr-FR" sz="2000" b="1" baseline="-25000" dirty="0">
              <a:solidFill>
                <a:srgbClr val="7451EB"/>
              </a:solidFill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B6A5AB8-AA25-9781-F7C8-0145E369D080}"/>
              </a:ext>
            </a:extLst>
          </p:cNvPr>
          <p:cNvSpPr/>
          <p:nvPr/>
        </p:nvSpPr>
        <p:spPr>
          <a:xfrm>
            <a:off x="8607592" y="5503728"/>
            <a:ext cx="913471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5730A6-A08D-05A7-0E2F-E4150E8DFD56}"/>
              </a:ext>
            </a:extLst>
          </p:cNvPr>
          <p:cNvSpPr txBox="1"/>
          <p:nvPr/>
        </p:nvSpPr>
        <p:spPr>
          <a:xfrm>
            <a:off x="8675033" y="5213260"/>
            <a:ext cx="77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Log</a:t>
            </a:r>
            <a:r>
              <a:rPr lang="fr-FR" sz="2000" b="1" baseline="-25000" dirty="0">
                <a:solidFill>
                  <a:srgbClr val="7451EB"/>
                </a:solidFill>
              </a:rPr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33D8B0B-2E49-6D04-CC0C-0BF15771982F}"/>
              </a:ext>
            </a:extLst>
          </p:cNvPr>
          <p:cNvSpPr/>
          <p:nvPr/>
        </p:nvSpPr>
        <p:spPr>
          <a:xfrm>
            <a:off x="2566479" y="5394086"/>
            <a:ext cx="913471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CF5844-7FF9-251B-988D-FF6E2A8526F8}"/>
              </a:ext>
            </a:extLst>
          </p:cNvPr>
          <p:cNvSpPr txBox="1"/>
          <p:nvPr/>
        </p:nvSpPr>
        <p:spPr>
          <a:xfrm>
            <a:off x="2633920" y="5103618"/>
            <a:ext cx="77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Log</a:t>
            </a:r>
            <a:r>
              <a:rPr lang="fr-FR" sz="2000" b="1" baseline="-25000" dirty="0">
                <a:solidFill>
                  <a:srgbClr val="7451EB"/>
                </a:solidFill>
              </a:rPr>
              <a:t>2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4750C4B-AA62-195A-05E1-44B63207566C}"/>
              </a:ext>
            </a:extLst>
          </p:cNvPr>
          <p:cNvSpPr/>
          <p:nvPr/>
        </p:nvSpPr>
        <p:spPr>
          <a:xfrm>
            <a:off x="2563843" y="3537996"/>
            <a:ext cx="913471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AEE5C6-8B38-7CAB-6408-07E75CD61952}"/>
              </a:ext>
            </a:extLst>
          </p:cNvPr>
          <p:cNvSpPr txBox="1"/>
          <p:nvPr/>
        </p:nvSpPr>
        <p:spPr>
          <a:xfrm>
            <a:off x="2631284" y="3247528"/>
            <a:ext cx="77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1EB"/>
                </a:solidFill>
              </a:rPr>
              <a:t>Log</a:t>
            </a:r>
            <a:r>
              <a:rPr lang="fr-FR" sz="2000" b="1" baseline="-25000" dirty="0">
                <a:solidFill>
                  <a:srgbClr val="7451EB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4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i="1" dirty="0">
                <a:solidFill>
                  <a:srgbClr val="7451EB"/>
                </a:solidFill>
              </a:rPr>
              <a:t>EDA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815916" cy="1500187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</a:pPr>
            <a:r>
              <a:rPr lang="en-US" noProof="1"/>
              <a:t>Tableau de corrélation, pairplots, boxplots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4404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BE507-836B-9C4E-AD61-CCF0DE4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18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39845DD-1D0A-8A69-5367-98B95EEC93A1}"/>
              </a:ext>
            </a:extLst>
          </p:cNvPr>
          <p:cNvSpPr txBox="1">
            <a:spLocks/>
          </p:cNvSpPr>
          <p:nvPr/>
        </p:nvSpPr>
        <p:spPr>
          <a:xfrm>
            <a:off x="149994" y="121333"/>
            <a:ext cx="7212106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451EB"/>
                </a:solidFill>
              </a:rPr>
              <a:t>Description et boxplots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79F1B94-E1DB-4B2F-259B-32F2EC5D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2" y="2887780"/>
            <a:ext cx="7237748" cy="3848887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D8AB39E-AAA9-7437-D7FD-6AE7621A2CF8}"/>
              </a:ext>
            </a:extLst>
          </p:cNvPr>
          <p:cNvSpPr txBox="1">
            <a:spLocks/>
          </p:cNvSpPr>
          <p:nvPr/>
        </p:nvSpPr>
        <p:spPr>
          <a:xfrm>
            <a:off x="7766433" y="2887780"/>
            <a:ext cx="3991458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b="1" noProof="1">
                <a:solidFill>
                  <a:srgbClr val="7451EB"/>
                </a:solidFill>
              </a:rPr>
              <a:t>92737 clients</a:t>
            </a:r>
          </a:p>
          <a:p>
            <a:pPr>
              <a:spcAft>
                <a:spcPts val="2400"/>
              </a:spcAft>
            </a:pPr>
            <a:r>
              <a:rPr lang="fr-FR" b="1" noProof="1">
                <a:solidFill>
                  <a:srgbClr val="7451EB"/>
                </a:solidFill>
              </a:rPr>
              <a:t>Des valeurs comprises entre 0 et +14.</a:t>
            </a:r>
          </a:p>
          <a:p>
            <a:pPr>
              <a:spcAft>
                <a:spcPts val="2400"/>
              </a:spcAft>
            </a:pPr>
            <a:endParaRPr lang="fr-FR" b="1" noProof="1">
              <a:solidFill>
                <a:srgbClr val="7451EB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7FF506-7BD3-BB4B-FDF5-9AEE555F9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4" t="40404" r="31212" b="27946"/>
          <a:stretch/>
        </p:blipFill>
        <p:spPr>
          <a:xfrm>
            <a:off x="6169891" y="70470"/>
            <a:ext cx="6022109" cy="21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8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BE507-836B-9C4E-AD61-CCF0DE4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19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39845DD-1D0A-8A69-5367-98B95EEC93A1}"/>
              </a:ext>
            </a:extLst>
          </p:cNvPr>
          <p:cNvSpPr txBox="1">
            <a:spLocks/>
          </p:cNvSpPr>
          <p:nvPr/>
        </p:nvSpPr>
        <p:spPr>
          <a:xfrm>
            <a:off x="2018571" y="20846"/>
            <a:ext cx="4992539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7451EB"/>
                </a:solidFill>
              </a:rPr>
              <a:t>Corrélations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D8AB39E-AAA9-7437-D7FD-6AE7621A2CF8}"/>
              </a:ext>
            </a:extLst>
          </p:cNvPr>
          <p:cNvSpPr txBox="1">
            <a:spLocks/>
          </p:cNvSpPr>
          <p:nvPr/>
        </p:nvSpPr>
        <p:spPr>
          <a:xfrm>
            <a:off x="6387162" y="5606044"/>
            <a:ext cx="5705892" cy="68730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000" b="1" noProof="1">
                <a:solidFill>
                  <a:srgbClr val="C00000"/>
                </a:solidFill>
              </a:rPr>
              <a:t>Corrélation</a:t>
            </a:r>
            <a:r>
              <a:rPr lang="fr-FR" sz="2000" noProof="1"/>
              <a:t> : Long &amp; Lat ; Money &amp; Pay_installments</a:t>
            </a:r>
          </a:p>
          <a:p>
            <a:pPr>
              <a:spcAft>
                <a:spcPts val="2400"/>
              </a:spcAft>
            </a:pPr>
            <a:r>
              <a:rPr lang="fr-FR" sz="2000" b="1" noProof="1">
                <a:solidFill>
                  <a:srgbClr val="00B0F0"/>
                </a:solidFill>
              </a:rPr>
              <a:t>Anti-corrélation </a:t>
            </a:r>
            <a:r>
              <a:rPr lang="fr-FR" sz="2000" noProof="1"/>
              <a:t>: Satisf &amp; Delta_d ; Lat &amp; Delta_d</a:t>
            </a:r>
          </a:p>
          <a:p>
            <a:pPr>
              <a:spcAft>
                <a:spcPts val="2400"/>
              </a:spcAft>
            </a:pPr>
            <a:endParaRPr lang="fr-FR" sz="2000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F6071A-9021-8D66-4CA7-32F95F9A7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5" r="10970"/>
          <a:stretch/>
        </p:blipFill>
        <p:spPr>
          <a:xfrm>
            <a:off x="0" y="679142"/>
            <a:ext cx="6167146" cy="61788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703CD8-7D5E-ECE3-304A-2EA0E9097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382" y="-1"/>
            <a:ext cx="6255672" cy="55953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67509-B434-8D45-13AA-19AF282B1D2C}"/>
              </a:ext>
            </a:extLst>
          </p:cNvPr>
          <p:cNvSpPr/>
          <p:nvPr/>
        </p:nvSpPr>
        <p:spPr>
          <a:xfrm>
            <a:off x="5441576" y="5949697"/>
            <a:ext cx="725570" cy="719328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E1FCE-D4C8-D51C-5450-E5B1C299630F}"/>
              </a:ext>
            </a:extLst>
          </p:cNvPr>
          <p:cNvSpPr/>
          <p:nvPr/>
        </p:nvSpPr>
        <p:spPr>
          <a:xfrm>
            <a:off x="2466728" y="3700273"/>
            <a:ext cx="725570" cy="719328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8C4A5F-A472-4DCF-4569-135844A21D85}"/>
              </a:ext>
            </a:extLst>
          </p:cNvPr>
          <p:cNvSpPr/>
          <p:nvPr/>
        </p:nvSpPr>
        <p:spPr>
          <a:xfrm>
            <a:off x="3214676" y="5192681"/>
            <a:ext cx="725570" cy="719328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7288A-F635-905C-EED1-B09CE5D5B33A}"/>
              </a:ext>
            </a:extLst>
          </p:cNvPr>
          <p:cNvSpPr/>
          <p:nvPr/>
        </p:nvSpPr>
        <p:spPr>
          <a:xfrm>
            <a:off x="220016" y="2935225"/>
            <a:ext cx="725570" cy="719328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8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5054"/>
            <a:ext cx="10515600" cy="2852737"/>
          </a:xfrm>
        </p:spPr>
        <p:txBody>
          <a:bodyPr anchor="t">
            <a:normAutofit/>
          </a:bodyPr>
          <a:lstStyle/>
          <a:p>
            <a:r>
              <a:rPr lang="en-US" sz="5400" b="1" dirty="0" err="1">
                <a:solidFill>
                  <a:srgbClr val="7451EB"/>
                </a:solidFill>
              </a:rPr>
              <a:t>Sommaire</a:t>
            </a:r>
            <a:endParaRPr lang="en-US" sz="5400" b="1" dirty="0">
              <a:solidFill>
                <a:srgbClr val="7451EB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844550" y="1326315"/>
            <a:ext cx="10515600" cy="516413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Présentation</a:t>
            </a:r>
            <a:r>
              <a:rPr lang="en-US" sz="3200" dirty="0">
                <a:solidFill>
                  <a:schemeClr val="tx1"/>
                </a:solidFill>
              </a:rPr>
              <a:t> du </a:t>
            </a:r>
            <a:r>
              <a:rPr lang="en-US" sz="3200" dirty="0" err="1">
                <a:solidFill>
                  <a:schemeClr val="tx1"/>
                </a:solidFill>
              </a:rPr>
              <a:t>sujet</a:t>
            </a:r>
            <a:r>
              <a:rPr lang="en-US" sz="3200" dirty="0">
                <a:solidFill>
                  <a:schemeClr val="tx1"/>
                </a:solidFill>
              </a:rPr>
              <a:t> et </a:t>
            </a:r>
            <a:r>
              <a:rPr lang="en-US" sz="3200" dirty="0" err="1">
                <a:solidFill>
                  <a:schemeClr val="tx1"/>
                </a:solidFill>
              </a:rPr>
              <a:t>méthode</a:t>
            </a:r>
            <a:r>
              <a:rPr lang="en-US" sz="3200" dirty="0">
                <a:solidFill>
                  <a:schemeClr val="tx1"/>
                </a:solidFill>
              </a:rPr>
              <a:t> RFM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Jeux de </a:t>
            </a:r>
            <a:r>
              <a:rPr lang="en-US" sz="3200" dirty="0" err="1">
                <a:solidFill>
                  <a:schemeClr val="tx1"/>
                </a:solidFill>
              </a:rPr>
              <a:t>données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EDA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Essais</a:t>
            </a:r>
            <a:r>
              <a:rPr lang="en-US" sz="3200" dirty="0">
                <a:solidFill>
                  <a:schemeClr val="tx1"/>
                </a:solidFill>
              </a:rPr>
              <a:t> de </a:t>
            </a:r>
            <a:r>
              <a:rPr lang="en-US" sz="3200" dirty="0" err="1">
                <a:solidFill>
                  <a:schemeClr val="tx1"/>
                </a:solidFill>
              </a:rPr>
              <a:t>modèles</a:t>
            </a:r>
            <a:r>
              <a:rPr lang="en-US" sz="3200" dirty="0">
                <a:solidFill>
                  <a:schemeClr val="tx1"/>
                </a:solidFill>
              </a:rPr>
              <a:t> de classification (choix d’un </a:t>
            </a:r>
            <a:r>
              <a:rPr lang="en-US" sz="3200" dirty="0" err="1">
                <a:solidFill>
                  <a:schemeClr val="tx1"/>
                </a:solidFill>
              </a:rPr>
              <a:t>modèle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Simulation de </a:t>
            </a:r>
            <a:r>
              <a:rPr lang="en-US" sz="3200" dirty="0" err="1">
                <a:solidFill>
                  <a:schemeClr val="tx1"/>
                </a:solidFill>
              </a:rPr>
              <a:t>fréquence</a:t>
            </a:r>
            <a:r>
              <a:rPr lang="en-US" sz="3200" dirty="0">
                <a:solidFill>
                  <a:schemeClr val="tx1"/>
                </a:solidFill>
              </a:rPr>
              <a:t> de mise à jour du </a:t>
            </a:r>
            <a:r>
              <a:rPr lang="en-US" sz="3200" dirty="0" err="1">
                <a:solidFill>
                  <a:schemeClr val="tx1"/>
                </a:solidFill>
              </a:rPr>
              <a:t>modèle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Conclusion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72942C-6C4E-B699-CFC5-D5169F04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24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i="1" dirty="0" err="1">
                <a:solidFill>
                  <a:srgbClr val="7451EB"/>
                </a:solidFill>
              </a:rPr>
              <a:t>Essais</a:t>
            </a:r>
            <a:r>
              <a:rPr lang="en-US" i="1" dirty="0">
                <a:solidFill>
                  <a:srgbClr val="7451EB"/>
                </a:solidFill>
              </a:rPr>
              <a:t> de </a:t>
            </a:r>
            <a:r>
              <a:rPr lang="en-US" i="1" dirty="0" err="1">
                <a:solidFill>
                  <a:srgbClr val="7451EB"/>
                </a:solidFill>
              </a:rPr>
              <a:t>modèles</a:t>
            </a:r>
            <a:r>
              <a:rPr lang="en-US" i="1" dirty="0">
                <a:solidFill>
                  <a:srgbClr val="7451EB"/>
                </a:solidFill>
              </a:rPr>
              <a:t> de classification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815916" cy="1500187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</a:pPr>
            <a:r>
              <a:rPr lang="en-US" noProof="1"/>
              <a:t>- DBScan &amp; KMeans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4320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C2B78F9-C671-BE41-A95B-903B17F9A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86" y="1301709"/>
            <a:ext cx="5461608" cy="375486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21</a:t>
            </a:fld>
            <a:endParaRPr lang="fr-FR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3FCC6461-469E-A5FE-9CB4-152F1F8F8335}"/>
              </a:ext>
            </a:extLst>
          </p:cNvPr>
          <p:cNvSpPr txBox="1">
            <a:spLocks/>
          </p:cNvSpPr>
          <p:nvPr/>
        </p:nvSpPr>
        <p:spPr>
          <a:xfrm>
            <a:off x="838200" y="90696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i="1" dirty="0" err="1">
                <a:solidFill>
                  <a:srgbClr val="7451EB"/>
                </a:solidFill>
              </a:rPr>
              <a:t>DBScan</a:t>
            </a:r>
            <a:endParaRPr lang="en-US" sz="5400" i="1" dirty="0">
              <a:solidFill>
                <a:srgbClr val="7451EB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D9E191-8655-DD89-8D23-CB9CF438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2" y="1687233"/>
            <a:ext cx="4610100" cy="313372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A282155-02F0-40E4-24FB-6F69CCE990DB}"/>
              </a:ext>
            </a:extLst>
          </p:cNvPr>
          <p:cNvSpPr txBox="1">
            <a:spLocks/>
          </p:cNvSpPr>
          <p:nvPr/>
        </p:nvSpPr>
        <p:spPr>
          <a:xfrm>
            <a:off x="552871" y="1182312"/>
            <a:ext cx="4652155" cy="51740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400"/>
              </a:spcAft>
            </a:pPr>
            <a:r>
              <a:rPr lang="en-US" sz="2000" dirty="0" err="1"/>
              <a:t>Optimiser</a:t>
            </a:r>
            <a:r>
              <a:rPr lang="en-US" sz="2000" dirty="0"/>
              <a:t> epsilon : ok </a:t>
            </a:r>
            <a:r>
              <a:rPr lang="en-US" sz="2000" b="1" dirty="0">
                <a:solidFill>
                  <a:srgbClr val="7451EB"/>
                </a:solidFill>
              </a:rPr>
              <a:t>1.8</a:t>
            </a:r>
            <a:endParaRPr lang="en-US" sz="20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BE17F72-39F8-38BC-CB62-DD2065F445BA}"/>
              </a:ext>
            </a:extLst>
          </p:cNvPr>
          <p:cNvSpPr txBox="1">
            <a:spLocks/>
          </p:cNvSpPr>
          <p:nvPr/>
        </p:nvSpPr>
        <p:spPr>
          <a:xfrm>
            <a:off x="7401907" y="1182312"/>
            <a:ext cx="4652155" cy="51740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400"/>
              </a:spcAft>
            </a:pPr>
            <a:r>
              <a:rPr lang="en-US" sz="2000" dirty="0" err="1"/>
              <a:t>Optimiser</a:t>
            </a:r>
            <a:r>
              <a:rPr lang="en-US" sz="2000" dirty="0"/>
              <a:t> </a:t>
            </a:r>
            <a:r>
              <a:rPr lang="en-US" sz="2000" dirty="0" err="1"/>
              <a:t>min_sample</a:t>
            </a:r>
            <a:r>
              <a:rPr lang="en-US" sz="2000" dirty="0"/>
              <a:t> : </a:t>
            </a:r>
            <a:r>
              <a:rPr lang="en-US" sz="2000" b="1" dirty="0">
                <a:solidFill>
                  <a:srgbClr val="7451EB"/>
                </a:solidFill>
              </a:rPr>
              <a:t>ok 20</a:t>
            </a:r>
            <a:endParaRPr lang="en-US" sz="2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0DCDFE-CCC4-BE84-78E4-B357B800EDE4}"/>
              </a:ext>
            </a:extLst>
          </p:cNvPr>
          <p:cNvSpPr txBox="1"/>
          <p:nvPr/>
        </p:nvSpPr>
        <p:spPr>
          <a:xfrm>
            <a:off x="1576389" y="4803028"/>
            <a:ext cx="210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Epsilon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E787AE-F672-8951-B27D-5F2210ED57DE}"/>
              </a:ext>
            </a:extLst>
          </p:cNvPr>
          <p:cNvSpPr txBox="1"/>
          <p:nvPr/>
        </p:nvSpPr>
        <p:spPr>
          <a:xfrm rot="16200000">
            <a:off x="-829618" y="2990994"/>
            <a:ext cx="210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Nombre de clusters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549000-5D59-D32F-17F4-D6BC45ED94C4}"/>
              </a:ext>
            </a:extLst>
          </p:cNvPr>
          <p:cNvSpPr txBox="1"/>
          <p:nvPr/>
        </p:nvSpPr>
        <p:spPr>
          <a:xfrm rot="16200000">
            <a:off x="5568695" y="3084818"/>
            <a:ext cx="210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Nombre de clusters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E8787AC-BDA8-95D1-DF56-CFDFF70ED92B}"/>
              </a:ext>
            </a:extLst>
          </p:cNvPr>
          <p:cNvSpPr txBox="1"/>
          <p:nvPr/>
        </p:nvSpPr>
        <p:spPr>
          <a:xfrm>
            <a:off x="8214265" y="4715018"/>
            <a:ext cx="210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err="1"/>
              <a:t>Min_sample</a:t>
            </a:r>
            <a:endParaRPr lang="fr-FR" sz="1600" b="1" i="1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D910FCD-BF25-02C1-F724-257F83FC5915}"/>
              </a:ext>
            </a:extLst>
          </p:cNvPr>
          <p:cNvSpPr/>
          <p:nvPr/>
        </p:nvSpPr>
        <p:spPr>
          <a:xfrm>
            <a:off x="2229971" y="5752493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63180D-A476-986B-7DF6-37ABE22DFDC7}"/>
              </a:ext>
            </a:extLst>
          </p:cNvPr>
          <p:cNvSpPr txBox="1"/>
          <p:nvPr/>
        </p:nvSpPr>
        <p:spPr>
          <a:xfrm>
            <a:off x="3469833" y="5647765"/>
            <a:ext cx="6221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Nombre de clusters optimal : </a:t>
            </a:r>
            <a:r>
              <a:rPr lang="fr-FR" sz="2800" b="1" dirty="0">
                <a:solidFill>
                  <a:srgbClr val="7451EB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6831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22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1377AC54-0C0F-8B39-9AF8-263C8E4C3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6038"/>
            <a:ext cx="10515600" cy="8397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i="1" dirty="0" err="1">
                <a:solidFill>
                  <a:srgbClr val="7451EB"/>
                </a:solidFill>
              </a:rPr>
              <a:t>DBScan</a:t>
            </a:r>
            <a:r>
              <a:rPr lang="en-US" sz="5400" i="1" dirty="0">
                <a:solidFill>
                  <a:srgbClr val="7451EB"/>
                </a:solidFill>
              </a:rPr>
              <a:t> : 9 clusters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02C7E2-DB00-8D33-ADB6-EE250124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5" y="46038"/>
            <a:ext cx="6051380" cy="586697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678EEBE-24A1-2D8A-0F76-DCAE911DEBFC}"/>
              </a:ext>
            </a:extLst>
          </p:cNvPr>
          <p:cNvSpPr txBox="1"/>
          <p:nvPr/>
        </p:nvSpPr>
        <p:spPr>
          <a:xfrm>
            <a:off x="131802" y="1537478"/>
            <a:ext cx="610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Impossible à interpréter!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A193CD-2AB4-9A9F-448C-3520F6B1F146}"/>
              </a:ext>
            </a:extLst>
          </p:cNvPr>
          <p:cNvSpPr txBox="1"/>
          <p:nvPr/>
        </p:nvSpPr>
        <p:spPr>
          <a:xfrm>
            <a:off x="2204645" y="2579413"/>
            <a:ext cx="1160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Effectifs</a:t>
            </a:r>
            <a:endParaRPr lang="fr-FR" sz="2000" b="1" u="sng" dirty="0">
              <a:solidFill>
                <a:srgbClr val="7451EB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545B0F5-ABAC-64BB-157B-C481C9F8F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33" t="43446" r="58500" b="35852"/>
          <a:stretch/>
        </p:blipFill>
        <p:spPr>
          <a:xfrm>
            <a:off x="2378421" y="3081123"/>
            <a:ext cx="812800" cy="141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27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23</a:t>
            </a:fld>
            <a:endParaRPr lang="fr-FR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3FCC6461-469E-A5FE-9CB4-152F1F8F8335}"/>
              </a:ext>
            </a:extLst>
          </p:cNvPr>
          <p:cNvSpPr txBox="1">
            <a:spLocks/>
          </p:cNvSpPr>
          <p:nvPr/>
        </p:nvSpPr>
        <p:spPr>
          <a:xfrm>
            <a:off x="838199" y="90696"/>
            <a:ext cx="107531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i="1" dirty="0" err="1">
                <a:solidFill>
                  <a:srgbClr val="7451EB"/>
                </a:solidFill>
              </a:rPr>
              <a:t>KMeans</a:t>
            </a:r>
            <a:r>
              <a:rPr lang="en-US" sz="5400" i="1" dirty="0">
                <a:solidFill>
                  <a:srgbClr val="7451EB"/>
                </a:solidFill>
              </a:rPr>
              <a:t> : </a:t>
            </a:r>
            <a:r>
              <a:rPr lang="en-US" sz="5400" i="1" dirty="0" err="1">
                <a:solidFill>
                  <a:srgbClr val="7451EB"/>
                </a:solidFill>
              </a:rPr>
              <a:t>nombre</a:t>
            </a:r>
            <a:r>
              <a:rPr lang="en-US" sz="5400" i="1" dirty="0">
                <a:solidFill>
                  <a:srgbClr val="7451EB"/>
                </a:solidFill>
              </a:rPr>
              <a:t> de clusters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A282155-02F0-40E4-24FB-6F69CCE990DB}"/>
              </a:ext>
            </a:extLst>
          </p:cNvPr>
          <p:cNvSpPr txBox="1">
            <a:spLocks/>
          </p:cNvSpPr>
          <p:nvPr/>
        </p:nvSpPr>
        <p:spPr>
          <a:xfrm>
            <a:off x="552871" y="1182312"/>
            <a:ext cx="4652155" cy="51740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400"/>
              </a:spcAft>
            </a:pPr>
            <a:r>
              <a:rPr lang="en-US" sz="2000" b="1" dirty="0" err="1">
                <a:solidFill>
                  <a:srgbClr val="7451EB"/>
                </a:solidFill>
              </a:rPr>
              <a:t>Méthode</a:t>
            </a:r>
            <a:r>
              <a:rPr lang="en-US" sz="2000" b="1" dirty="0">
                <a:solidFill>
                  <a:srgbClr val="7451EB"/>
                </a:solidFill>
              </a:rPr>
              <a:t> du </a:t>
            </a:r>
            <a:r>
              <a:rPr lang="en-US" sz="2000" b="1" dirty="0" err="1">
                <a:solidFill>
                  <a:srgbClr val="7451EB"/>
                </a:solidFill>
              </a:rPr>
              <a:t>coude</a:t>
            </a:r>
            <a:endParaRPr lang="en-US" sz="20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BE17F72-39F8-38BC-CB62-DD2065F445BA}"/>
              </a:ext>
            </a:extLst>
          </p:cNvPr>
          <p:cNvSpPr txBox="1">
            <a:spLocks/>
          </p:cNvSpPr>
          <p:nvPr/>
        </p:nvSpPr>
        <p:spPr>
          <a:xfrm>
            <a:off x="7401907" y="1295070"/>
            <a:ext cx="4652155" cy="51740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400"/>
              </a:spcAft>
            </a:pPr>
            <a:r>
              <a:rPr lang="en-US" sz="2000" b="1" dirty="0" err="1">
                <a:solidFill>
                  <a:srgbClr val="7451EB"/>
                </a:solidFill>
              </a:rPr>
              <a:t>Méthode</a:t>
            </a:r>
            <a:r>
              <a:rPr lang="en-US" sz="2000" b="1" dirty="0">
                <a:solidFill>
                  <a:srgbClr val="7451EB"/>
                </a:solidFill>
              </a:rPr>
              <a:t> de </a:t>
            </a:r>
            <a:r>
              <a:rPr lang="en-US" sz="2000" b="1" dirty="0" err="1">
                <a:solidFill>
                  <a:srgbClr val="7451EB"/>
                </a:solidFill>
              </a:rPr>
              <a:t>Calinski-Harabasz</a:t>
            </a:r>
            <a:endParaRPr lang="en-US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CBAD99-4CD9-78C3-D473-4001E2E95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1687233"/>
            <a:ext cx="5238750" cy="34004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2ACEDA-F3E6-6378-A06C-8CE86824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1765300"/>
            <a:ext cx="4848225" cy="3400425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6528B542-72D3-FD9A-FB8C-410D564AE5E4}"/>
              </a:ext>
            </a:extLst>
          </p:cNvPr>
          <p:cNvSpPr/>
          <p:nvPr/>
        </p:nvSpPr>
        <p:spPr>
          <a:xfrm>
            <a:off x="2229971" y="5752493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116E99-31AD-306C-D419-3D608DA994B6}"/>
              </a:ext>
            </a:extLst>
          </p:cNvPr>
          <p:cNvSpPr txBox="1"/>
          <p:nvPr/>
        </p:nvSpPr>
        <p:spPr>
          <a:xfrm>
            <a:off x="3469833" y="5647765"/>
            <a:ext cx="6221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Nombre de clusters optimal : </a:t>
            </a:r>
            <a:r>
              <a:rPr lang="fr-FR" sz="2800" b="1" dirty="0">
                <a:solidFill>
                  <a:srgbClr val="7451EB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98768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24</a:t>
            </a:fld>
            <a:endParaRPr lang="fr-FR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3FCC6461-469E-A5FE-9CB4-152F1F8F8335}"/>
              </a:ext>
            </a:extLst>
          </p:cNvPr>
          <p:cNvSpPr txBox="1">
            <a:spLocks/>
          </p:cNvSpPr>
          <p:nvPr/>
        </p:nvSpPr>
        <p:spPr>
          <a:xfrm>
            <a:off x="13441" y="8089"/>
            <a:ext cx="10753165" cy="7256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i="1" dirty="0" err="1">
                <a:solidFill>
                  <a:srgbClr val="7451EB"/>
                </a:solidFill>
              </a:rPr>
              <a:t>KMeans</a:t>
            </a:r>
            <a:r>
              <a:rPr lang="en-US" sz="5400" i="1" dirty="0">
                <a:solidFill>
                  <a:srgbClr val="7451EB"/>
                </a:solidFill>
              </a:rPr>
              <a:t> : 7 clusters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116E99-31AD-306C-D419-3D608DA994B6}"/>
              </a:ext>
            </a:extLst>
          </p:cNvPr>
          <p:cNvSpPr txBox="1"/>
          <p:nvPr/>
        </p:nvSpPr>
        <p:spPr>
          <a:xfrm>
            <a:off x="111482" y="4702996"/>
            <a:ext cx="6106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88001B"/>
                </a:solidFill>
              </a:rPr>
              <a:t>Cluster 0</a:t>
            </a:r>
            <a:r>
              <a:rPr lang="fr-FR" dirty="0"/>
              <a:t> : peu satisfaits, délais long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CA18"/>
                </a:solidFill>
              </a:rPr>
              <a:t>Cluster 1</a:t>
            </a:r>
            <a:r>
              <a:rPr lang="fr-FR" dirty="0"/>
              <a:t> : achat récent, faible montant, délais court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0064"/>
                </a:solidFill>
              </a:rPr>
              <a:t>Cluster 2</a:t>
            </a:r>
            <a:r>
              <a:rPr lang="fr-FR" dirty="0">
                <a:solidFill>
                  <a:srgbClr val="025B00"/>
                </a:solidFill>
              </a:rPr>
              <a:t> </a:t>
            </a:r>
            <a:r>
              <a:rPr lang="fr-FR" dirty="0"/>
              <a:t>: paiement fractionné (bons d’achat, de réduc.)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55D00"/>
                </a:solidFill>
              </a:rPr>
              <a:t>Cluster 3</a:t>
            </a:r>
            <a:r>
              <a:rPr lang="fr-FR" dirty="0"/>
              <a:t> : délais long, zone géo. éloignée (N-E)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4B2312"/>
                </a:solidFill>
              </a:rPr>
              <a:t>Cluster 4</a:t>
            </a:r>
            <a:r>
              <a:rPr lang="fr-FR" dirty="0"/>
              <a:t> : achat non récent, faible montant, S-O du pays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6103"/>
                </a:solidFill>
              </a:rPr>
              <a:t>Cluster 5</a:t>
            </a:r>
            <a:r>
              <a:rPr lang="fr-FR" dirty="0"/>
              <a:t> : paiement à intervalle régulier, fort montant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FF"/>
                </a:solidFill>
              </a:rPr>
              <a:t>Cluster 6</a:t>
            </a:r>
            <a:r>
              <a:rPr lang="fr-FR" dirty="0"/>
              <a:t> : achats fréquents, fort montant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2520A94-D151-E129-DEA7-7529678FF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t="8459" r="1460" b="3456"/>
          <a:stretch/>
        </p:blipFill>
        <p:spPr>
          <a:xfrm>
            <a:off x="0" y="724733"/>
            <a:ext cx="6366756" cy="40660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30A416-039D-EA1F-E707-4AA933F10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859" y="2471752"/>
            <a:ext cx="4517824" cy="438014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C0E249-83EC-EE2A-EA60-B96D0FD601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0" t="25778" r="74125" b="58001"/>
          <a:stretch/>
        </p:blipFill>
        <p:spPr>
          <a:xfrm>
            <a:off x="5728335" y="3093980"/>
            <a:ext cx="832702" cy="103029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F5CE9C2-0308-F160-5CC3-780A3D3D5FE0}"/>
              </a:ext>
            </a:extLst>
          </p:cNvPr>
          <p:cNvSpPr txBox="1"/>
          <p:nvPr/>
        </p:nvSpPr>
        <p:spPr>
          <a:xfrm>
            <a:off x="5561180" y="2641914"/>
            <a:ext cx="1160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Effectifs</a:t>
            </a:r>
            <a:endParaRPr lang="fr-FR" sz="2000" b="1" u="sng" dirty="0">
              <a:solidFill>
                <a:srgbClr val="7451EB"/>
              </a:solidFill>
            </a:endParaRPr>
          </a:p>
        </p:txBody>
      </p: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6410F64E-4B11-D8EF-BD46-7E145A589E12}"/>
              </a:ext>
            </a:extLst>
          </p:cNvPr>
          <p:cNvCxnSpPr>
            <a:cxnSpLocks/>
          </p:cNvCxnSpPr>
          <p:nvPr/>
        </p:nvCxnSpPr>
        <p:spPr>
          <a:xfrm rot="10800000">
            <a:off x="1144849" y="3206082"/>
            <a:ext cx="4857690" cy="2805825"/>
          </a:xfrm>
          <a:prstGeom prst="curvedConnector3">
            <a:avLst>
              <a:gd name="adj1" fmla="val 23381"/>
            </a:avLst>
          </a:prstGeom>
          <a:ln w="22225">
            <a:solidFill>
              <a:srgbClr val="4B23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BDA0799E-B1AB-8770-25BF-4C96CE1F5587}"/>
              </a:ext>
            </a:extLst>
          </p:cNvPr>
          <p:cNvCxnSpPr>
            <a:cxnSpLocks/>
          </p:cNvCxnSpPr>
          <p:nvPr/>
        </p:nvCxnSpPr>
        <p:spPr>
          <a:xfrm flipV="1">
            <a:off x="5957453" y="4878070"/>
            <a:ext cx="2653147" cy="1133835"/>
          </a:xfrm>
          <a:prstGeom prst="curvedConnector3">
            <a:avLst>
              <a:gd name="adj1" fmla="val 50000"/>
            </a:avLst>
          </a:prstGeom>
          <a:ln w="22225">
            <a:solidFill>
              <a:srgbClr val="4B23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CF434BD9-9817-ADFB-8412-3DF448A30D27}"/>
              </a:ext>
            </a:extLst>
          </p:cNvPr>
          <p:cNvCxnSpPr>
            <a:cxnSpLocks/>
          </p:cNvCxnSpPr>
          <p:nvPr/>
        </p:nvCxnSpPr>
        <p:spPr>
          <a:xfrm flipV="1">
            <a:off x="5957454" y="2890719"/>
            <a:ext cx="4156364" cy="3131637"/>
          </a:xfrm>
          <a:prstGeom prst="curvedConnector3">
            <a:avLst>
              <a:gd name="adj1" fmla="val 29111"/>
            </a:avLst>
          </a:prstGeom>
          <a:ln w="22225">
            <a:solidFill>
              <a:srgbClr val="4B23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62C4C710-DF2A-7659-FEB3-9E23A69EC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8" t="8117" r="16305" b="2969"/>
          <a:stretch/>
        </p:blipFill>
        <p:spPr>
          <a:xfrm>
            <a:off x="5422761" y="30141"/>
            <a:ext cx="3371375" cy="248134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DE9CFF3A-3D54-DD48-DC69-3380B8166BB5}"/>
              </a:ext>
            </a:extLst>
          </p:cNvPr>
          <p:cNvSpPr txBox="1"/>
          <p:nvPr/>
        </p:nvSpPr>
        <p:spPr>
          <a:xfrm>
            <a:off x="406474" y="724733"/>
            <a:ext cx="1691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Score plot</a:t>
            </a:r>
            <a:endParaRPr lang="fr-FR" sz="2000" i="1" dirty="0">
              <a:solidFill>
                <a:srgbClr val="7451EB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F76783C-8026-E70B-1BDA-C29DA0307DE3}"/>
              </a:ext>
            </a:extLst>
          </p:cNvPr>
          <p:cNvSpPr txBox="1"/>
          <p:nvPr/>
        </p:nvSpPr>
        <p:spPr>
          <a:xfrm>
            <a:off x="5777538" y="-4496"/>
            <a:ext cx="1691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Loading</a:t>
            </a:r>
            <a:r>
              <a:rPr lang="fr-FR" sz="2000" i="1" dirty="0"/>
              <a:t> plot</a:t>
            </a:r>
            <a:endParaRPr lang="fr-FR" sz="2000" i="1" dirty="0">
              <a:solidFill>
                <a:srgbClr val="7451EB"/>
              </a:solidFill>
            </a:endParaRPr>
          </a:p>
        </p:txBody>
      </p: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4A2ACB34-5E8B-790C-61C6-148322E36C61}"/>
              </a:ext>
            </a:extLst>
          </p:cNvPr>
          <p:cNvCxnSpPr>
            <a:cxnSpLocks/>
          </p:cNvCxnSpPr>
          <p:nvPr/>
        </p:nvCxnSpPr>
        <p:spPr>
          <a:xfrm>
            <a:off x="5965068" y="6001454"/>
            <a:ext cx="4083472" cy="88188"/>
          </a:xfrm>
          <a:prstGeom prst="curvedConnector3">
            <a:avLst>
              <a:gd name="adj1" fmla="val 50000"/>
            </a:avLst>
          </a:prstGeom>
          <a:ln w="22225">
            <a:solidFill>
              <a:srgbClr val="4B23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395FC6B0-DB87-C203-3BF9-512ED3B3F6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86" t="12637" r="1008" b="52704"/>
          <a:stretch/>
        </p:blipFill>
        <p:spPr>
          <a:xfrm>
            <a:off x="4714096" y="702245"/>
            <a:ext cx="675927" cy="842764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06599C92-C5F2-69CC-76BF-20EB147966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23704" r="31136" b="12157"/>
          <a:stretch/>
        </p:blipFill>
        <p:spPr>
          <a:xfrm>
            <a:off x="8821043" y="35418"/>
            <a:ext cx="3130811" cy="238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1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Simulation </a:t>
            </a:r>
            <a:r>
              <a:rPr lang="en-US" dirty="0" err="1">
                <a:solidFill>
                  <a:srgbClr val="7451EB"/>
                </a:solidFill>
              </a:rPr>
              <a:t>d’entretien</a:t>
            </a:r>
            <a:r>
              <a:rPr lang="en-US" dirty="0">
                <a:solidFill>
                  <a:srgbClr val="7451EB"/>
                </a:solidFill>
              </a:rPr>
              <a:t> du </a:t>
            </a:r>
            <a:r>
              <a:rPr lang="en-US" dirty="0" err="1">
                <a:solidFill>
                  <a:srgbClr val="7451EB"/>
                </a:solidFill>
              </a:rPr>
              <a:t>modèle</a:t>
            </a:r>
            <a:r>
              <a:rPr lang="en-US" dirty="0">
                <a:solidFill>
                  <a:srgbClr val="7451EB"/>
                </a:solidFill>
              </a:rPr>
              <a:t> </a:t>
            </a:r>
            <a:r>
              <a:rPr lang="en-US" dirty="0" err="1">
                <a:solidFill>
                  <a:srgbClr val="7451EB"/>
                </a:solidFill>
              </a:rPr>
              <a:t>choisi</a:t>
            </a:r>
            <a:r>
              <a:rPr lang="en-US" dirty="0">
                <a:solidFill>
                  <a:srgbClr val="7451EB"/>
                </a:solidFill>
              </a:rPr>
              <a:t> (</a:t>
            </a:r>
            <a:r>
              <a:rPr lang="en-US" dirty="0" err="1">
                <a:solidFill>
                  <a:srgbClr val="7451EB"/>
                </a:solidFill>
              </a:rPr>
              <a:t>KMeans</a:t>
            </a:r>
            <a:r>
              <a:rPr lang="en-US" dirty="0">
                <a:solidFill>
                  <a:srgbClr val="7451EB"/>
                </a:solidFill>
              </a:rPr>
              <a:t>, 7 clusters)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815916" cy="1500187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</a:pPr>
            <a:r>
              <a:rPr lang="en-US" noProof="1"/>
              <a:t>- Méthode ARI (</a:t>
            </a:r>
            <a:r>
              <a:rPr lang="en-US" i="1" noProof="1"/>
              <a:t>Adjusted Rand Score</a:t>
            </a:r>
            <a:r>
              <a:rPr lang="en-US" noProof="1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6745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41F92E8-3796-839F-8BE4-02C390CC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3321050"/>
            <a:ext cx="4800600" cy="34004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D124B6-37BD-8F32-F250-CFA4A1EB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26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F7DB4DE-6318-9D66-A43D-66B3427280B0}"/>
              </a:ext>
            </a:extLst>
          </p:cNvPr>
          <p:cNvSpPr txBox="1">
            <a:spLocks/>
          </p:cNvSpPr>
          <p:nvPr/>
        </p:nvSpPr>
        <p:spPr>
          <a:xfrm>
            <a:off x="838199" y="90696"/>
            <a:ext cx="107531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i="1" dirty="0">
                <a:solidFill>
                  <a:srgbClr val="7451EB"/>
                </a:solidFill>
              </a:rPr>
              <a:t>Feature engineering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8BC848-2155-13AF-B7F0-BCE15ED66E76}"/>
              </a:ext>
            </a:extLst>
          </p:cNvPr>
          <p:cNvSpPr txBox="1"/>
          <p:nvPr/>
        </p:nvSpPr>
        <p:spPr>
          <a:xfrm>
            <a:off x="296325" y="1255059"/>
            <a:ext cx="10753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latin typeface="+mj-lt"/>
              </a:rPr>
              <a:t>Récupérer la date de récupération de l’achat par le client:  </a:t>
            </a:r>
            <a:r>
              <a:rPr lang="fr-FR" sz="2400" b="1" dirty="0">
                <a:solidFill>
                  <a:srgbClr val="7451EB"/>
                </a:solidFill>
                <a:effectLst/>
                <a:latin typeface="+mj-lt"/>
              </a:rPr>
              <a:t>'</a:t>
            </a:r>
            <a:r>
              <a:rPr lang="fr-FR" sz="2400" b="1" dirty="0" err="1">
                <a:solidFill>
                  <a:srgbClr val="7451EB"/>
                </a:solidFill>
                <a:effectLst/>
                <a:latin typeface="+mj-lt"/>
              </a:rPr>
              <a:t>order_delivered_customer_date</a:t>
            </a:r>
            <a:r>
              <a:rPr lang="fr-FR" sz="2400" b="1" dirty="0">
                <a:solidFill>
                  <a:srgbClr val="7451EB"/>
                </a:solidFill>
                <a:effectLst/>
                <a:latin typeface="+mj-lt"/>
              </a:rPr>
              <a:t>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latin typeface="+mj-lt"/>
              </a:rPr>
              <a:t>Créer une </a:t>
            </a:r>
            <a:r>
              <a:rPr lang="fr-FR" sz="2400" b="1" i="1" dirty="0" err="1">
                <a:latin typeface="+mj-lt"/>
              </a:rPr>
              <a:t>feature</a:t>
            </a:r>
            <a:r>
              <a:rPr lang="fr-FR" sz="2400" b="1" dirty="0">
                <a:latin typeface="+mj-lt"/>
              </a:rPr>
              <a:t> de sélection de temps (</a:t>
            </a:r>
            <a:r>
              <a:rPr lang="fr-FR" sz="2400" b="1" dirty="0" err="1">
                <a:solidFill>
                  <a:srgbClr val="78CF80"/>
                </a:solidFill>
                <a:latin typeface="+mj-lt"/>
              </a:rPr>
              <a:t>cut</a:t>
            </a:r>
            <a:r>
              <a:rPr lang="fr-FR" sz="2400" b="1" dirty="0">
                <a:solidFill>
                  <a:srgbClr val="78CF80"/>
                </a:solidFill>
                <a:latin typeface="+mj-lt"/>
              </a:rPr>
              <a:t>-off</a:t>
            </a:r>
            <a:r>
              <a:rPr lang="fr-FR" sz="2400" b="1" dirty="0">
                <a:latin typeface="+mj-lt"/>
              </a:rPr>
              <a:t>) pour délimiter le modèle M0</a:t>
            </a:r>
            <a:r>
              <a:rPr lang="fr-FR" sz="2400" b="1" dirty="0">
                <a:solidFill>
                  <a:srgbClr val="7451EB"/>
                </a:solidFill>
                <a:latin typeface="+mj-lt"/>
              </a:rPr>
              <a:t> : </a:t>
            </a:r>
            <a:r>
              <a:rPr lang="fr-FR" sz="2400" b="1" dirty="0" err="1">
                <a:solidFill>
                  <a:srgbClr val="7451EB"/>
                </a:solidFill>
                <a:latin typeface="+mj-lt"/>
              </a:rPr>
              <a:t>Delta_time</a:t>
            </a:r>
            <a:r>
              <a:rPr lang="fr-FR" sz="2400" b="1" dirty="0">
                <a:solidFill>
                  <a:srgbClr val="7451EB"/>
                </a:solidFill>
                <a:latin typeface="+mj-lt"/>
              </a:rPr>
              <a:t>  = </a:t>
            </a:r>
            <a:r>
              <a:rPr lang="en-US" sz="2400" b="1" dirty="0">
                <a:solidFill>
                  <a:srgbClr val="7451EB"/>
                </a:solidFill>
                <a:effectLst/>
                <a:latin typeface="+mj-lt"/>
              </a:rPr>
              <a:t>(df12['</a:t>
            </a:r>
            <a:r>
              <a:rPr lang="en-US" sz="2400" b="1" dirty="0" err="1">
                <a:solidFill>
                  <a:srgbClr val="7451EB"/>
                </a:solidFill>
                <a:effectLst/>
                <a:latin typeface="+mj-lt"/>
              </a:rPr>
              <a:t>order_delivered_customer_date</a:t>
            </a:r>
            <a:r>
              <a:rPr lang="en-US" sz="2400" b="1" dirty="0">
                <a:solidFill>
                  <a:srgbClr val="7451EB"/>
                </a:solidFill>
                <a:effectLst/>
                <a:latin typeface="+mj-lt"/>
              </a:rPr>
              <a:t>'] - df12['</a:t>
            </a:r>
            <a:r>
              <a:rPr lang="en-US" sz="2400" b="1" dirty="0" err="1">
                <a:solidFill>
                  <a:srgbClr val="7451EB"/>
                </a:solidFill>
                <a:effectLst/>
                <a:latin typeface="+mj-lt"/>
              </a:rPr>
              <a:t>order_delivered_customer_date</a:t>
            </a:r>
            <a:r>
              <a:rPr lang="en-US" sz="2400" b="1" dirty="0">
                <a:solidFill>
                  <a:srgbClr val="7451EB"/>
                </a:solidFill>
                <a:effectLst/>
                <a:latin typeface="+mj-lt"/>
              </a:rPr>
              <a:t>'].min()))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1" dirty="0">
              <a:effectLst/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82F66B-1048-03CB-ECCE-CD91704D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7" y="3429000"/>
            <a:ext cx="4800600" cy="3267075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B77E47F-1B03-6614-D83F-025A7614B8F1}"/>
              </a:ext>
            </a:extLst>
          </p:cNvPr>
          <p:cNvSpPr/>
          <p:nvPr/>
        </p:nvSpPr>
        <p:spPr>
          <a:xfrm>
            <a:off x="5273734" y="4815965"/>
            <a:ext cx="1102659" cy="313764"/>
          </a:xfrm>
          <a:prstGeom prst="rightArrow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B0D2698A-004A-B588-DDD6-37791EC163E5}"/>
              </a:ext>
            </a:extLst>
          </p:cNvPr>
          <p:cNvCxnSpPr>
            <a:cxnSpLocks/>
          </p:cNvCxnSpPr>
          <p:nvPr/>
        </p:nvCxnSpPr>
        <p:spPr>
          <a:xfrm>
            <a:off x="6732494" y="2259106"/>
            <a:ext cx="2909346" cy="1464787"/>
          </a:xfrm>
          <a:prstGeom prst="curvedConnector3">
            <a:avLst>
              <a:gd name="adj1" fmla="val 50000"/>
            </a:avLst>
          </a:prstGeom>
          <a:ln w="22225">
            <a:solidFill>
              <a:srgbClr val="78CF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49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C7BF9B96-ADAC-28A8-80F7-D06FCBAD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5" y="784316"/>
            <a:ext cx="4819650" cy="326707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F4ED93-7D74-2992-A319-5C77EDF1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27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48D873D-314A-C474-9D67-F27FFE864766}"/>
              </a:ext>
            </a:extLst>
          </p:cNvPr>
          <p:cNvSpPr txBox="1">
            <a:spLocks/>
          </p:cNvSpPr>
          <p:nvPr/>
        </p:nvSpPr>
        <p:spPr>
          <a:xfrm>
            <a:off x="838199" y="90696"/>
            <a:ext cx="107531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7451EB"/>
                </a:solidFill>
              </a:rPr>
              <a:t>Simulations </a:t>
            </a:r>
            <a:r>
              <a:rPr lang="en-US" sz="5400" dirty="0" err="1">
                <a:solidFill>
                  <a:srgbClr val="7451EB"/>
                </a:solidFill>
              </a:rPr>
              <a:t>d’entretien</a:t>
            </a:r>
            <a:endParaRPr lang="en-US" sz="5400" dirty="0">
              <a:solidFill>
                <a:srgbClr val="7451E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4B7268-8A60-C68B-BA93-83CEB20837EA}"/>
              </a:ext>
            </a:extLst>
          </p:cNvPr>
          <p:cNvSpPr txBox="1"/>
          <p:nvPr/>
        </p:nvSpPr>
        <p:spPr>
          <a:xfrm>
            <a:off x="110457" y="4599920"/>
            <a:ext cx="10753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i="1" dirty="0">
                <a:latin typeface="+mj-lt"/>
              </a:rPr>
              <a:t>Cut-off</a:t>
            </a:r>
            <a:r>
              <a:rPr lang="fr-FR" sz="2400" b="1" dirty="0">
                <a:latin typeface="+mj-lt"/>
              </a:rPr>
              <a:t> = 400 j (16 Nov. 2017)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i="1" dirty="0" err="1">
                <a:latin typeface="+mj-lt"/>
              </a:rPr>
              <a:t>Step</a:t>
            </a:r>
            <a:r>
              <a:rPr lang="fr-FR" sz="2400" b="1" dirty="0">
                <a:latin typeface="+mj-lt"/>
              </a:rPr>
              <a:t> = 7 j (</a:t>
            </a:r>
            <a:r>
              <a:rPr lang="fr-FR" sz="2400" b="1" dirty="0" err="1">
                <a:latin typeface="+mj-lt"/>
              </a:rPr>
              <a:t>fréq</a:t>
            </a:r>
            <a:r>
              <a:rPr lang="fr-FR" sz="2400" b="1" dirty="0">
                <a:latin typeface="+mj-lt"/>
              </a:rPr>
              <a:t>. mise à jour)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C00000"/>
                </a:solidFill>
                <a:latin typeface="+mj-lt"/>
              </a:rPr>
              <a:t>Mise à jour à environ J</a:t>
            </a:r>
            <a:r>
              <a:rPr lang="fr-FR" sz="2400" b="1" baseline="-25000" dirty="0">
                <a:solidFill>
                  <a:srgbClr val="C00000"/>
                </a:solidFill>
                <a:latin typeface="+mj-lt"/>
              </a:rPr>
              <a:t>+260</a:t>
            </a:r>
            <a:endParaRPr lang="fr-FR" sz="2400" b="1" baseline="-25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7451EB"/>
              </a:solidFill>
              <a:effectLst/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1" dirty="0">
              <a:effectLst/>
              <a:latin typeface="+mj-lt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F809AC4-5122-5BDA-B7AF-4E13815D59F5}"/>
              </a:ext>
            </a:extLst>
          </p:cNvPr>
          <p:cNvCxnSpPr/>
          <p:nvPr/>
        </p:nvCxnSpPr>
        <p:spPr>
          <a:xfrm flipV="1">
            <a:off x="600145" y="3121587"/>
            <a:ext cx="4313914" cy="1606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62D12BF-476E-A749-D3D0-AB4D0D092FE1}"/>
              </a:ext>
            </a:extLst>
          </p:cNvPr>
          <p:cNvCxnSpPr>
            <a:cxnSpLocks/>
          </p:cNvCxnSpPr>
          <p:nvPr/>
        </p:nvCxnSpPr>
        <p:spPr>
          <a:xfrm flipV="1">
            <a:off x="3784502" y="3121586"/>
            <a:ext cx="0" cy="41947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FCAEBA5-1224-6E9B-4D63-97DBBEFD476E}"/>
              </a:ext>
            </a:extLst>
          </p:cNvPr>
          <p:cNvSpPr txBox="1"/>
          <p:nvPr/>
        </p:nvSpPr>
        <p:spPr>
          <a:xfrm>
            <a:off x="3233545" y="3556743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~ 260 j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0A75BF1-0917-369F-1987-F90340C2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10" y="809344"/>
            <a:ext cx="4772025" cy="326707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E0DC3A4-2209-760E-6259-1C9B309A5FCA}"/>
              </a:ext>
            </a:extLst>
          </p:cNvPr>
          <p:cNvSpPr txBox="1"/>
          <p:nvPr/>
        </p:nvSpPr>
        <p:spPr>
          <a:xfrm>
            <a:off x="7392597" y="4528200"/>
            <a:ext cx="4772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i="1" dirty="0">
                <a:latin typeface="+mj-lt"/>
              </a:rPr>
              <a:t>Cut-off </a:t>
            </a:r>
            <a:r>
              <a:rPr lang="fr-FR" sz="2400" b="1" dirty="0">
                <a:latin typeface="+mj-lt"/>
              </a:rPr>
              <a:t>= 500 j (23 Fév. 2018)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i="1" dirty="0" err="1">
                <a:latin typeface="+mj-lt"/>
              </a:rPr>
              <a:t>Step</a:t>
            </a:r>
            <a:r>
              <a:rPr lang="fr-FR" sz="2400" b="1" dirty="0">
                <a:latin typeface="+mj-lt"/>
              </a:rPr>
              <a:t> = 7 j (</a:t>
            </a:r>
            <a:r>
              <a:rPr lang="fr-FR" sz="2400" b="1" dirty="0" err="1">
                <a:latin typeface="+mj-lt"/>
              </a:rPr>
              <a:t>fréq</a:t>
            </a:r>
            <a:r>
              <a:rPr lang="fr-FR" sz="2400" b="1" dirty="0">
                <a:latin typeface="+mj-lt"/>
              </a:rPr>
              <a:t>. mise à jour)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C00000"/>
                </a:solidFill>
                <a:latin typeface="+mj-lt"/>
              </a:rPr>
              <a:t>Mise à jour à environ J</a:t>
            </a:r>
            <a:r>
              <a:rPr lang="fr-FR" sz="2400" b="1" baseline="-25000" dirty="0">
                <a:solidFill>
                  <a:srgbClr val="C00000"/>
                </a:solidFill>
                <a:latin typeface="+mj-lt"/>
              </a:rPr>
              <a:t>+150 </a:t>
            </a:r>
            <a:r>
              <a:rPr lang="fr-FR" sz="2400" b="1" dirty="0">
                <a:solidFill>
                  <a:srgbClr val="C00000"/>
                </a:solidFill>
                <a:latin typeface="+mj-lt"/>
              </a:rPr>
              <a:t>(fin Juil. 2018)</a:t>
            </a:r>
            <a:endParaRPr lang="en-US" sz="2400" b="1" baseline="-25000" dirty="0">
              <a:solidFill>
                <a:srgbClr val="C00000"/>
              </a:solidFill>
              <a:effectLst/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1" dirty="0">
              <a:effectLst/>
              <a:latin typeface="+mj-lt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438B335-8710-9B15-C7F4-9A567D59E827}"/>
              </a:ext>
            </a:extLst>
          </p:cNvPr>
          <p:cNvCxnSpPr/>
          <p:nvPr/>
        </p:nvCxnSpPr>
        <p:spPr>
          <a:xfrm flipV="1">
            <a:off x="7584147" y="2404407"/>
            <a:ext cx="4313914" cy="1606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004EE7F-5C0F-3F2E-A964-E88C5010177F}"/>
              </a:ext>
            </a:extLst>
          </p:cNvPr>
          <p:cNvCxnSpPr>
            <a:cxnSpLocks/>
          </p:cNvCxnSpPr>
          <p:nvPr/>
        </p:nvCxnSpPr>
        <p:spPr>
          <a:xfrm flipV="1">
            <a:off x="10221667" y="2404406"/>
            <a:ext cx="0" cy="127112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3748754-1AD4-51CA-4121-219B3944EF66}"/>
              </a:ext>
            </a:extLst>
          </p:cNvPr>
          <p:cNvSpPr txBox="1"/>
          <p:nvPr/>
        </p:nvSpPr>
        <p:spPr>
          <a:xfrm>
            <a:off x="9724500" y="3807566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~ 150 j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9791C62-567F-8A0D-776B-7C2C4B3B9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39" y="4092105"/>
            <a:ext cx="3696897" cy="2618635"/>
          </a:xfrm>
          <a:prstGeom prst="rect">
            <a:avLst/>
          </a:prstGeom>
        </p:spPr>
      </p:pic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BCD5FB9A-6FAF-D9B6-0797-13E1E760FAD6}"/>
              </a:ext>
            </a:extLst>
          </p:cNvPr>
          <p:cNvCxnSpPr/>
          <p:nvPr/>
        </p:nvCxnSpPr>
        <p:spPr>
          <a:xfrm rot="10800000" flipV="1">
            <a:off x="7392598" y="5497696"/>
            <a:ext cx="515239" cy="181744"/>
          </a:xfrm>
          <a:prstGeom prst="curved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A16FDC6C-EADC-FE24-9F20-4780B9646F2F}"/>
              </a:ext>
            </a:extLst>
          </p:cNvPr>
          <p:cNvCxnSpPr>
            <a:cxnSpLocks/>
          </p:cNvCxnSpPr>
          <p:nvPr/>
        </p:nvCxnSpPr>
        <p:spPr>
          <a:xfrm>
            <a:off x="3881120" y="5598160"/>
            <a:ext cx="3423920" cy="111796"/>
          </a:xfrm>
          <a:prstGeom prst="curved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17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1788A2-93F9-8C4E-9F5A-2D784721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447381-A375-4576-E1FF-C7446D3C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148" y="809343"/>
            <a:ext cx="4800600" cy="3267075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C85E7AF-FCB8-7635-3933-D08ED97D283A}"/>
              </a:ext>
            </a:extLst>
          </p:cNvPr>
          <p:cNvCxnSpPr/>
          <p:nvPr/>
        </p:nvCxnSpPr>
        <p:spPr>
          <a:xfrm flipV="1">
            <a:off x="6804210" y="2476127"/>
            <a:ext cx="4313914" cy="1606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05A1E7-413F-55E6-5956-64F20364A194}"/>
              </a:ext>
            </a:extLst>
          </p:cNvPr>
          <p:cNvCxnSpPr>
            <a:cxnSpLocks/>
          </p:cNvCxnSpPr>
          <p:nvPr/>
        </p:nvCxnSpPr>
        <p:spPr>
          <a:xfrm flipV="1">
            <a:off x="8437675" y="2476126"/>
            <a:ext cx="0" cy="127112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8181A6B-5E85-B294-6E74-A38FD619BC9E}"/>
              </a:ext>
            </a:extLst>
          </p:cNvPr>
          <p:cNvSpPr txBox="1"/>
          <p:nvPr/>
        </p:nvSpPr>
        <p:spPr>
          <a:xfrm>
            <a:off x="7940508" y="3879286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50 j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D07A499D-9872-4CA2-DA32-9EAC4B6D2034}"/>
              </a:ext>
            </a:extLst>
          </p:cNvPr>
          <p:cNvSpPr txBox="1">
            <a:spLocks/>
          </p:cNvSpPr>
          <p:nvPr/>
        </p:nvSpPr>
        <p:spPr>
          <a:xfrm>
            <a:off x="838199" y="90696"/>
            <a:ext cx="1075316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7451EB"/>
                </a:solidFill>
              </a:rPr>
              <a:t>Simulations </a:t>
            </a:r>
            <a:r>
              <a:rPr lang="en-US" sz="5400" dirty="0" err="1">
                <a:solidFill>
                  <a:srgbClr val="7451EB"/>
                </a:solidFill>
              </a:rPr>
              <a:t>d’entretien</a:t>
            </a:r>
            <a:endParaRPr lang="en-US" sz="5400" dirty="0"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C9BF78B-4959-87E9-6313-F2310A35A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0" y="809343"/>
            <a:ext cx="4772025" cy="3267075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D4AC262C-F662-7DFE-D61E-A232A6E4C1E3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620961" y="2442881"/>
            <a:ext cx="4313914" cy="1606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F98FB81-191E-AAC5-16E1-63489C4F0339}"/>
              </a:ext>
            </a:extLst>
          </p:cNvPr>
          <p:cNvCxnSpPr>
            <a:cxnSpLocks/>
          </p:cNvCxnSpPr>
          <p:nvPr/>
        </p:nvCxnSpPr>
        <p:spPr>
          <a:xfrm flipV="1">
            <a:off x="2326146" y="2442880"/>
            <a:ext cx="0" cy="127112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11AFE3E6-97F8-1156-5C4B-ED1928E3F41E}"/>
              </a:ext>
            </a:extLst>
          </p:cNvPr>
          <p:cNvSpPr txBox="1"/>
          <p:nvPr/>
        </p:nvSpPr>
        <p:spPr>
          <a:xfrm>
            <a:off x="1828979" y="3846040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56 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26EBC43-89E5-03DA-88DF-3B4E02F77060}"/>
              </a:ext>
            </a:extLst>
          </p:cNvPr>
          <p:cNvSpPr txBox="1"/>
          <p:nvPr/>
        </p:nvSpPr>
        <p:spPr>
          <a:xfrm>
            <a:off x="242537" y="4599920"/>
            <a:ext cx="10753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i="1" dirty="0">
                <a:latin typeface="+mj-lt"/>
              </a:rPr>
              <a:t>Cut-off</a:t>
            </a:r>
            <a:r>
              <a:rPr lang="fr-FR" sz="2400" b="1" dirty="0">
                <a:latin typeface="+mj-lt"/>
              </a:rPr>
              <a:t> = 600 j (4 Juin 2018)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i="1" dirty="0" err="1">
                <a:latin typeface="+mj-lt"/>
              </a:rPr>
              <a:t>Step</a:t>
            </a:r>
            <a:r>
              <a:rPr lang="fr-FR" sz="2400" b="1" dirty="0">
                <a:latin typeface="+mj-lt"/>
              </a:rPr>
              <a:t> = 7 j (</a:t>
            </a:r>
            <a:r>
              <a:rPr lang="fr-FR" sz="2400" b="1" dirty="0" err="1">
                <a:latin typeface="+mj-lt"/>
              </a:rPr>
              <a:t>fréq</a:t>
            </a:r>
            <a:r>
              <a:rPr lang="fr-FR" sz="2400" b="1" dirty="0">
                <a:latin typeface="+mj-lt"/>
              </a:rPr>
              <a:t>. mise à jour)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C00000"/>
                </a:solidFill>
                <a:latin typeface="+mj-lt"/>
              </a:rPr>
              <a:t>Mise à jour à environ J</a:t>
            </a:r>
            <a:r>
              <a:rPr lang="fr-FR" sz="2400" b="1" baseline="-25000" dirty="0">
                <a:solidFill>
                  <a:srgbClr val="C00000"/>
                </a:solidFill>
                <a:latin typeface="+mj-lt"/>
              </a:rPr>
              <a:t>+56</a:t>
            </a:r>
            <a:endParaRPr lang="fr-FR" sz="2400" b="1" baseline="-25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7451EB"/>
              </a:solidFill>
              <a:effectLst/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1" dirty="0">
              <a:effectLst/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834E91-6C58-AFF0-A4C5-89412F07CADC}"/>
              </a:ext>
            </a:extLst>
          </p:cNvPr>
          <p:cNvSpPr txBox="1"/>
          <p:nvPr/>
        </p:nvSpPr>
        <p:spPr>
          <a:xfrm>
            <a:off x="7392597" y="4528200"/>
            <a:ext cx="4772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i="1" dirty="0">
                <a:latin typeface="+mj-lt"/>
              </a:rPr>
              <a:t>Cut-off </a:t>
            </a:r>
            <a:r>
              <a:rPr lang="fr-FR" sz="2400" b="1" dirty="0">
                <a:latin typeface="+mj-lt"/>
              </a:rPr>
              <a:t>= 600 j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i="1" dirty="0" err="1">
                <a:latin typeface="+mj-lt"/>
              </a:rPr>
              <a:t>Step</a:t>
            </a:r>
            <a:r>
              <a:rPr lang="fr-FR" sz="2400" b="1" dirty="0">
                <a:latin typeface="+mj-lt"/>
              </a:rPr>
              <a:t> = 15 j (</a:t>
            </a:r>
            <a:r>
              <a:rPr lang="fr-FR" sz="2400" b="1" dirty="0" err="1">
                <a:latin typeface="+mj-lt"/>
              </a:rPr>
              <a:t>fréq</a:t>
            </a:r>
            <a:r>
              <a:rPr lang="fr-FR" sz="2400" b="1" dirty="0">
                <a:latin typeface="+mj-lt"/>
              </a:rPr>
              <a:t>. mise à jour)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C00000"/>
                </a:solidFill>
                <a:latin typeface="+mj-lt"/>
              </a:rPr>
              <a:t>Mise à jour à environ J</a:t>
            </a:r>
            <a:r>
              <a:rPr lang="fr-FR" sz="2400" b="1" baseline="-25000" dirty="0">
                <a:solidFill>
                  <a:srgbClr val="C00000"/>
                </a:solidFill>
                <a:latin typeface="+mj-lt"/>
              </a:rPr>
              <a:t>+50 </a:t>
            </a:r>
            <a:r>
              <a:rPr lang="fr-FR" sz="2400" b="1" dirty="0">
                <a:solidFill>
                  <a:srgbClr val="C00000"/>
                </a:solidFill>
                <a:latin typeface="+mj-lt"/>
              </a:rPr>
              <a:t>(fin Juil. 2018)</a:t>
            </a:r>
            <a:endParaRPr lang="en-US" sz="2400" b="1" baseline="-25000" dirty="0">
              <a:solidFill>
                <a:srgbClr val="C00000"/>
              </a:solidFill>
              <a:effectLst/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1" dirty="0">
              <a:effectLst/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5E15BFD-4C5D-79BB-4FBF-CE5C96D8E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39" y="4092105"/>
            <a:ext cx="3696897" cy="2618635"/>
          </a:xfrm>
          <a:prstGeom prst="rect">
            <a:avLst/>
          </a:prstGeom>
        </p:spPr>
      </p:pic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673FC35B-5FEA-7F76-9530-895BD7675A39}"/>
              </a:ext>
            </a:extLst>
          </p:cNvPr>
          <p:cNvCxnSpPr/>
          <p:nvPr/>
        </p:nvCxnSpPr>
        <p:spPr>
          <a:xfrm rot="10800000" flipV="1">
            <a:off x="7392598" y="5497696"/>
            <a:ext cx="515239" cy="181744"/>
          </a:xfrm>
          <a:prstGeom prst="curved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4F0EEC9D-714A-18CC-2E4C-4854A6EB195D}"/>
              </a:ext>
            </a:extLst>
          </p:cNvPr>
          <p:cNvCxnSpPr>
            <a:cxnSpLocks/>
          </p:cNvCxnSpPr>
          <p:nvPr/>
        </p:nvCxnSpPr>
        <p:spPr>
          <a:xfrm>
            <a:off x="4008643" y="5588569"/>
            <a:ext cx="3296397" cy="121387"/>
          </a:xfrm>
          <a:prstGeom prst="curved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77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Conclusion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06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6E4F05C-CAE8-FDA6-4B1B-C3A5D7FB9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/>
          <a:p>
            <a:r>
              <a:rPr lang="en-US" noProof="1"/>
              <a:t>Bilan du modèle de classification non-supervise déterminé</a:t>
            </a:r>
          </a:p>
        </p:txBody>
      </p:sp>
    </p:spTree>
    <p:extLst>
      <p:ext uri="{BB962C8B-B14F-4D97-AF65-F5344CB8AC3E}">
        <p14:creationId xmlns:p14="http://schemas.microsoft.com/office/powerpoint/2010/main" val="324470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solidFill>
                  <a:srgbClr val="7451EB"/>
                </a:solidFill>
              </a:rPr>
              <a:t>Présentation</a:t>
            </a:r>
            <a:r>
              <a:rPr lang="en-US" dirty="0">
                <a:solidFill>
                  <a:srgbClr val="7451EB"/>
                </a:solidFill>
              </a:rPr>
              <a:t> du </a:t>
            </a:r>
            <a:r>
              <a:rPr lang="en-US" dirty="0" err="1">
                <a:solidFill>
                  <a:srgbClr val="7451EB"/>
                </a:solidFill>
              </a:rPr>
              <a:t>sujet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Mission, RFM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20657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4839"/>
            <a:ext cx="10515600" cy="84023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451EB"/>
                </a:solidFill>
              </a:rPr>
              <a:t>Conclusion</a:t>
            </a:r>
            <a:endParaRPr lang="en-US" b="1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30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0E75335-8EDF-DBB9-9445-441D74EA2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782" y="925473"/>
            <a:ext cx="10597912" cy="5025674"/>
          </a:xfrm>
        </p:spPr>
        <p:txBody>
          <a:bodyPr>
            <a:noAutofit/>
          </a:bodyPr>
          <a:lstStyle/>
          <a:p>
            <a:pPr algn="just">
              <a:spcAft>
                <a:spcPts val="1200"/>
              </a:spcAft>
            </a:pPr>
            <a:r>
              <a:rPr lang="fr-FR" b="1" dirty="0">
                <a:solidFill>
                  <a:srgbClr val="7451EB"/>
                </a:solidFill>
              </a:rPr>
              <a:t>La méthode de segmentation RFM </a:t>
            </a:r>
            <a:r>
              <a:rPr lang="fr-FR" dirty="0"/>
              <a:t>et le </a:t>
            </a:r>
            <a:r>
              <a:rPr lang="fr-FR" b="1" i="1" dirty="0" err="1">
                <a:solidFill>
                  <a:srgbClr val="7451EB"/>
                </a:solidFill>
              </a:rPr>
              <a:t>feature</a:t>
            </a:r>
            <a:r>
              <a:rPr lang="fr-FR" b="1" i="1" dirty="0">
                <a:solidFill>
                  <a:srgbClr val="7451EB"/>
                </a:solidFill>
              </a:rPr>
              <a:t> engineering </a:t>
            </a:r>
            <a:r>
              <a:rPr lang="fr-FR" dirty="0"/>
              <a:t>sur des données de clients du e-commerce </a:t>
            </a:r>
            <a:r>
              <a:rPr lang="fr-FR" dirty="0" err="1"/>
              <a:t>Olist</a:t>
            </a:r>
            <a:r>
              <a:rPr lang="fr-FR" dirty="0"/>
              <a:t> ont permis de constituer un jeu de données structurés afin de réaliser du ML.</a:t>
            </a:r>
          </a:p>
          <a:p>
            <a:pPr algn="just">
              <a:spcAft>
                <a:spcPts val="1200"/>
              </a:spcAft>
            </a:pPr>
            <a:r>
              <a:rPr lang="fr-FR" dirty="0"/>
              <a:t>La méthode de classification non supervisée des </a:t>
            </a:r>
            <a:r>
              <a:rPr lang="fr-FR" b="1" i="1" dirty="0" err="1">
                <a:solidFill>
                  <a:srgbClr val="7451EB"/>
                </a:solidFill>
              </a:rPr>
              <a:t>KMeans</a:t>
            </a:r>
            <a:r>
              <a:rPr lang="fr-FR" b="1" dirty="0">
                <a:solidFill>
                  <a:srgbClr val="7451EB"/>
                </a:solidFill>
              </a:rPr>
              <a:t> </a:t>
            </a:r>
            <a:r>
              <a:rPr lang="fr-FR" dirty="0"/>
              <a:t>nous a permis de déterminer </a:t>
            </a:r>
            <a:r>
              <a:rPr lang="fr-FR" b="1" dirty="0">
                <a:solidFill>
                  <a:srgbClr val="7451EB"/>
                </a:solidFill>
              </a:rPr>
              <a:t>7 </a:t>
            </a:r>
            <a:r>
              <a:rPr lang="fr-FR" b="1" i="1" dirty="0">
                <a:solidFill>
                  <a:srgbClr val="7451EB"/>
                </a:solidFill>
              </a:rPr>
              <a:t>clusters</a:t>
            </a:r>
            <a:r>
              <a:rPr lang="fr-FR" b="1" dirty="0">
                <a:solidFill>
                  <a:srgbClr val="7451EB"/>
                </a:solidFill>
              </a:rPr>
              <a:t> </a:t>
            </a:r>
            <a:r>
              <a:rPr lang="fr-FR" dirty="0"/>
              <a:t>caractéristiques de </a:t>
            </a:r>
            <a:r>
              <a:rPr lang="fr-FR" b="1" dirty="0">
                <a:solidFill>
                  <a:srgbClr val="7451EB"/>
                </a:solidFill>
              </a:rPr>
              <a:t>clients </a:t>
            </a:r>
            <a:r>
              <a:rPr lang="fr-FR" dirty="0"/>
              <a:t>selon différentes </a:t>
            </a:r>
            <a:r>
              <a:rPr lang="fr-FR" i="1" dirty="0" err="1"/>
              <a:t>features</a:t>
            </a:r>
            <a:r>
              <a:rPr lang="fr-FR" dirty="0"/>
              <a:t> :</a:t>
            </a:r>
          </a:p>
          <a:p>
            <a:pPr lvl="2" algn="just">
              <a:spcAft>
                <a:spcPts val="1200"/>
              </a:spcAft>
            </a:pPr>
            <a:r>
              <a:rPr lang="fr-FR" dirty="0"/>
              <a:t>Géographique, Satisfaction,</a:t>
            </a:r>
          </a:p>
          <a:p>
            <a:pPr lvl="2" algn="just">
              <a:spcAft>
                <a:spcPts val="1200"/>
              </a:spcAft>
            </a:pPr>
            <a:r>
              <a:rPr lang="fr-FR" dirty="0"/>
              <a:t>RFM,</a:t>
            </a:r>
          </a:p>
          <a:p>
            <a:pPr lvl="2" algn="just">
              <a:spcAft>
                <a:spcPts val="1200"/>
              </a:spcAft>
            </a:pPr>
            <a:r>
              <a:rPr lang="fr-FR" dirty="0"/>
              <a:t>…</a:t>
            </a:r>
          </a:p>
          <a:p>
            <a:pPr algn="just">
              <a:spcAft>
                <a:spcPts val="1200"/>
              </a:spcAft>
            </a:pPr>
            <a:r>
              <a:rPr lang="fr-FR" dirty="0"/>
              <a:t>Pour un </a:t>
            </a:r>
            <a:r>
              <a:rPr lang="fr-FR" b="1" dirty="0">
                <a:solidFill>
                  <a:srgbClr val="7451EB"/>
                </a:solidFill>
              </a:rPr>
              <a:t>modèle de </a:t>
            </a:r>
            <a:r>
              <a:rPr lang="fr-FR" b="1" i="1" dirty="0">
                <a:solidFill>
                  <a:srgbClr val="7451EB"/>
                </a:solidFill>
              </a:rPr>
              <a:t>clustering</a:t>
            </a:r>
            <a:r>
              <a:rPr lang="fr-FR" b="1" dirty="0">
                <a:solidFill>
                  <a:srgbClr val="7451EB"/>
                </a:solidFill>
              </a:rPr>
              <a:t> M</a:t>
            </a:r>
            <a:r>
              <a:rPr lang="fr-FR" b="1" baseline="-25000" dirty="0">
                <a:solidFill>
                  <a:srgbClr val="7451EB"/>
                </a:solidFill>
              </a:rPr>
              <a:t>0</a:t>
            </a:r>
            <a:r>
              <a:rPr lang="fr-FR" b="1" dirty="0">
                <a:solidFill>
                  <a:srgbClr val="7451EB"/>
                </a:solidFill>
              </a:rPr>
              <a:t> </a:t>
            </a:r>
            <a:r>
              <a:rPr lang="fr-FR" b="1">
                <a:solidFill>
                  <a:srgbClr val="7451EB"/>
                </a:solidFill>
              </a:rPr>
              <a:t>entrainé sur 500 </a:t>
            </a:r>
            <a:r>
              <a:rPr lang="fr-FR" b="1" dirty="0">
                <a:solidFill>
                  <a:srgbClr val="7451EB"/>
                </a:solidFill>
              </a:rPr>
              <a:t>j </a:t>
            </a:r>
            <a:r>
              <a:rPr lang="fr-FR" dirty="0"/>
              <a:t>(Oct. 2016 - Fév. 2018) celui-ci devient obsolète au bout de 150 j (ARI &lt; 0,8). </a:t>
            </a:r>
          </a:p>
          <a:p>
            <a:pPr algn="just">
              <a:spcAft>
                <a:spcPts val="1200"/>
              </a:spcAft>
            </a:pPr>
            <a:r>
              <a:rPr lang="fr-FR" dirty="0"/>
              <a:t>Il est recommandé de ne pas dépassé un </a:t>
            </a:r>
            <a:r>
              <a:rPr lang="fr-FR" b="1" dirty="0">
                <a:solidFill>
                  <a:srgbClr val="7451EB"/>
                </a:solidFill>
              </a:rPr>
              <a:t>délai de maintenance de 7 j.</a:t>
            </a:r>
            <a:endParaRPr lang="fr-FR" dirty="0"/>
          </a:p>
          <a:p>
            <a:pPr algn="just">
              <a:spcAft>
                <a:spcPts val="1200"/>
              </a:spcAft>
            </a:pP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654DA35-D8D9-57A6-6BB4-8984EF36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666" y="79091"/>
            <a:ext cx="968094" cy="9680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61FB148-4F61-3FFE-E142-22CECE2FA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9425" r="33834" b="11758"/>
          <a:stretch/>
        </p:blipFill>
        <p:spPr>
          <a:xfrm>
            <a:off x="6329680" y="3198514"/>
            <a:ext cx="2987040" cy="21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5177735"/>
            <a:ext cx="2800350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451EB"/>
                </a:solidFill>
              </a:rPr>
              <a:t>Denis </a:t>
            </a:r>
            <a:r>
              <a:rPr lang="en-US" b="1" dirty="0" err="1">
                <a:solidFill>
                  <a:srgbClr val="7451EB"/>
                </a:solidFill>
              </a:rPr>
              <a:t>Desoubzdanne</a:t>
            </a:r>
            <a:endParaRPr lang="en-US" b="1" dirty="0">
              <a:solidFill>
                <a:srgbClr val="7451EB"/>
              </a:solidFill>
            </a:endParaRP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1</a:t>
            </a:r>
            <a:r>
              <a:rPr lang="en-US" b="1" baseline="30000" dirty="0">
                <a:solidFill>
                  <a:srgbClr val="7451EB"/>
                </a:solidFill>
              </a:rPr>
              <a:t>er</a:t>
            </a:r>
            <a:r>
              <a:rPr lang="en-US" b="1" dirty="0">
                <a:solidFill>
                  <a:srgbClr val="7451EB"/>
                </a:solidFill>
              </a:rPr>
              <a:t> Avril 2023</a:t>
            </a: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Formation </a:t>
            </a:r>
            <a:r>
              <a:rPr lang="en-US" b="1" i="1" dirty="0">
                <a:solidFill>
                  <a:srgbClr val="7451EB"/>
                </a:solidFill>
              </a:rPr>
              <a:t>Data Scientist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F13E4F9-71E9-26D6-3E8D-8E7E42AC93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14688"/>
          <a:stretch>
            <a:fillRect/>
          </a:stretch>
        </p:blipFill>
        <p:spPr>
          <a:xfrm>
            <a:off x="-3339" y="-2392"/>
            <a:ext cx="3580255" cy="2851530"/>
          </a:xfr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699CF246-2037-CF43-A4A9-E782BEDD0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353" y="1191780"/>
            <a:ext cx="6920751" cy="3120239"/>
          </a:xfrm>
        </p:spPr>
        <p:txBody>
          <a:bodyPr anchor="ctr">
            <a:noAutofit/>
          </a:bodyPr>
          <a:lstStyle/>
          <a:p>
            <a:r>
              <a:rPr lang="fr-FR" b="1" u="sng" dirty="0">
                <a:solidFill>
                  <a:srgbClr val="7451EB"/>
                </a:solidFill>
              </a:rPr>
              <a:t>Merci pour votre attention!</a:t>
            </a:r>
            <a:endParaRPr lang="fr-FR" b="1" dirty="0">
              <a:solidFill>
                <a:srgbClr val="7451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24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24B9610D-4F7C-45BE-DCF5-F53DF96F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33" y="-18111"/>
            <a:ext cx="4679967" cy="453735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CEF4817-5503-DF03-ED97-546B163F9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" y="754396"/>
            <a:ext cx="5068843" cy="354819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32</a:t>
            </a:fld>
            <a:endParaRPr lang="fr-FR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3FCC6461-469E-A5FE-9CB4-152F1F8F8335}"/>
              </a:ext>
            </a:extLst>
          </p:cNvPr>
          <p:cNvSpPr txBox="1">
            <a:spLocks/>
          </p:cNvSpPr>
          <p:nvPr/>
        </p:nvSpPr>
        <p:spPr>
          <a:xfrm>
            <a:off x="712693" y="-876"/>
            <a:ext cx="10753165" cy="7256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i="1" dirty="0" err="1">
                <a:solidFill>
                  <a:srgbClr val="7451EB"/>
                </a:solidFill>
              </a:rPr>
              <a:t>KMeans</a:t>
            </a:r>
            <a:r>
              <a:rPr lang="en-US" sz="5400" i="1" dirty="0">
                <a:solidFill>
                  <a:srgbClr val="7451EB"/>
                </a:solidFill>
              </a:rPr>
              <a:t> : 6 clusters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F5CE9C2-0308-F160-5CC3-780A3D3D5FE0}"/>
              </a:ext>
            </a:extLst>
          </p:cNvPr>
          <p:cNvSpPr txBox="1"/>
          <p:nvPr/>
        </p:nvSpPr>
        <p:spPr>
          <a:xfrm>
            <a:off x="5923205" y="2098341"/>
            <a:ext cx="1160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Effectifs</a:t>
            </a:r>
            <a:endParaRPr lang="fr-FR" sz="2000" b="1" u="sng" dirty="0">
              <a:solidFill>
                <a:srgbClr val="7451EB"/>
              </a:solidFill>
            </a:endParaRPr>
          </a:p>
        </p:txBody>
      </p: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6410F64E-4B11-D8EF-BD46-7E145A589E1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9289" y="3790662"/>
            <a:ext cx="1754326" cy="245988"/>
          </a:xfrm>
          <a:prstGeom prst="curvedConnector3">
            <a:avLst>
              <a:gd name="adj1" fmla="val 45367"/>
            </a:avLst>
          </a:prstGeom>
          <a:ln w="22225">
            <a:solidFill>
              <a:srgbClr val="880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BDA0799E-B1AB-8770-25BF-4C96CE1F5587}"/>
              </a:ext>
            </a:extLst>
          </p:cNvPr>
          <p:cNvCxnSpPr>
            <a:cxnSpLocks/>
          </p:cNvCxnSpPr>
          <p:nvPr/>
        </p:nvCxnSpPr>
        <p:spPr>
          <a:xfrm flipV="1">
            <a:off x="1013459" y="2651760"/>
            <a:ext cx="5068843" cy="2139057"/>
          </a:xfrm>
          <a:prstGeom prst="curvedConnector3">
            <a:avLst>
              <a:gd name="adj1" fmla="val 50000"/>
            </a:avLst>
          </a:prstGeom>
          <a:ln w="22225">
            <a:solidFill>
              <a:srgbClr val="880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CF434BD9-9817-ADFB-8412-3DF448A30D27}"/>
              </a:ext>
            </a:extLst>
          </p:cNvPr>
          <p:cNvCxnSpPr>
            <a:cxnSpLocks/>
          </p:cNvCxnSpPr>
          <p:nvPr/>
        </p:nvCxnSpPr>
        <p:spPr>
          <a:xfrm flipV="1">
            <a:off x="1013459" y="2498451"/>
            <a:ext cx="6634191" cy="2292366"/>
          </a:xfrm>
          <a:prstGeom prst="curvedConnector3">
            <a:avLst>
              <a:gd name="adj1" fmla="val 50000"/>
            </a:avLst>
          </a:prstGeom>
          <a:ln w="22225">
            <a:solidFill>
              <a:srgbClr val="880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C504716D-5013-26EF-ACD4-9D66EC37A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0" t="46815" r="75000" b="38370"/>
          <a:stretch/>
        </p:blipFill>
        <p:spPr>
          <a:xfrm>
            <a:off x="6082302" y="2528491"/>
            <a:ext cx="853437" cy="1016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E55029C-3515-EBC6-1CC7-91B2EB1E56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6" r="12090" b="6561"/>
          <a:stretch/>
        </p:blipFill>
        <p:spPr>
          <a:xfrm>
            <a:off x="5820122" y="4655764"/>
            <a:ext cx="6371878" cy="220223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116E99-31AD-306C-D419-3D608DA994B6}"/>
              </a:ext>
            </a:extLst>
          </p:cNvPr>
          <p:cNvSpPr txBox="1"/>
          <p:nvPr/>
        </p:nvSpPr>
        <p:spPr>
          <a:xfrm>
            <a:off x="111482" y="4702996"/>
            <a:ext cx="6106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88001B"/>
                </a:solidFill>
              </a:rPr>
              <a:t>Cluster 0</a:t>
            </a:r>
            <a:r>
              <a:rPr lang="fr-FR" dirty="0"/>
              <a:t> : faible montant, faible délais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CA18"/>
                </a:solidFill>
              </a:rPr>
              <a:t>Cluster 1</a:t>
            </a:r>
            <a:r>
              <a:rPr lang="fr-FR" dirty="0"/>
              <a:t> : fort montant, achat fréquent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0064"/>
                </a:solidFill>
              </a:rPr>
              <a:t>Cluster 2</a:t>
            </a:r>
            <a:r>
              <a:rPr lang="fr-FR" dirty="0">
                <a:solidFill>
                  <a:srgbClr val="025B00"/>
                </a:solidFill>
              </a:rPr>
              <a:t> </a:t>
            </a:r>
            <a:r>
              <a:rPr lang="fr-FR" dirty="0"/>
              <a:t>: paiement à intervalle régulier, fort montant </a:t>
            </a:r>
            <a:r>
              <a:rPr lang="fr-FR" b="1" dirty="0">
                <a:solidFill>
                  <a:srgbClr val="055D00"/>
                </a:solidFill>
              </a:rPr>
              <a:t>Cluster 3</a:t>
            </a:r>
            <a:r>
              <a:rPr lang="fr-FR" dirty="0"/>
              <a:t> : délais long, zone géo. éloignée (N-E)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4B2312"/>
                </a:solidFill>
              </a:rPr>
              <a:t>Cluster 4</a:t>
            </a:r>
            <a:r>
              <a:rPr lang="fr-FR" dirty="0"/>
              <a:t> : peu satisfait, délais long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6103"/>
                </a:solidFill>
              </a:rPr>
              <a:t>Cluster 5</a:t>
            </a:r>
            <a:r>
              <a:rPr lang="fr-FR" dirty="0"/>
              <a:t> : paiement fractionné (bons d’achat, de réduc.)</a:t>
            </a:r>
          </a:p>
        </p:txBody>
      </p:sp>
    </p:spTree>
    <p:extLst>
      <p:ext uri="{BB962C8B-B14F-4D97-AF65-F5344CB8AC3E}">
        <p14:creationId xmlns:p14="http://schemas.microsoft.com/office/powerpoint/2010/main" val="2072612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2AD1E4-A5B3-142D-C31F-75CB18B7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33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9D49E6-C98A-A8A3-E752-7809677B7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127"/>
            <a:ext cx="12192000" cy="551046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EF5811-A8FF-9A40-2749-E60E279B57D7}"/>
              </a:ext>
            </a:extLst>
          </p:cNvPr>
          <p:cNvSpPr txBox="1">
            <a:spLocks/>
          </p:cNvSpPr>
          <p:nvPr/>
        </p:nvSpPr>
        <p:spPr>
          <a:xfrm>
            <a:off x="712693" y="-876"/>
            <a:ext cx="10753165" cy="7256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i="1" dirty="0" err="1">
                <a:solidFill>
                  <a:srgbClr val="7451EB"/>
                </a:solidFill>
              </a:rPr>
              <a:t>KMeans</a:t>
            </a:r>
            <a:r>
              <a:rPr lang="en-US" sz="5400" i="1" dirty="0">
                <a:solidFill>
                  <a:srgbClr val="7451EB"/>
                </a:solidFill>
              </a:rPr>
              <a:t> (7 clusters) : PCA_3D</a:t>
            </a:r>
          </a:p>
        </p:txBody>
      </p:sp>
    </p:spTree>
    <p:extLst>
      <p:ext uri="{BB962C8B-B14F-4D97-AF65-F5344CB8AC3E}">
        <p14:creationId xmlns:p14="http://schemas.microsoft.com/office/powerpoint/2010/main" val="299018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367437D-3E6F-E2E7-9496-DC7102AAC08D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Data Scientist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Consultant pour </a:t>
            </a:r>
            <a:r>
              <a:rPr lang="en-US" dirty="0" err="1"/>
              <a:t>Olist</a:t>
            </a:r>
            <a:r>
              <a:rPr lang="en-US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1E8F575-DA42-CBE2-0A3C-6D0E90344EC8}"/>
              </a:ext>
            </a:extLst>
          </p:cNvPr>
          <p:cNvSpPr txBox="1">
            <a:spLocks/>
          </p:cNvSpPr>
          <p:nvPr/>
        </p:nvSpPr>
        <p:spPr>
          <a:xfrm>
            <a:off x="6798683" y="2313462"/>
            <a:ext cx="5383301" cy="1533004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 err="1"/>
              <a:t>Brazilian</a:t>
            </a:r>
            <a:r>
              <a:rPr lang="fr-FR" i="1" dirty="0"/>
              <a:t> E-Commerce Public </a:t>
            </a:r>
            <a:r>
              <a:rPr lang="fr-FR" i="1" dirty="0" err="1"/>
              <a:t>Dataset</a:t>
            </a:r>
            <a:r>
              <a:rPr lang="fr-FR" i="1" dirty="0"/>
              <a:t> by </a:t>
            </a:r>
            <a:r>
              <a:rPr lang="fr-FR" i="1" dirty="0" err="1"/>
              <a:t>Olist</a:t>
            </a:r>
            <a:r>
              <a:rPr lang="fr-FR" i="1" dirty="0"/>
              <a:t> </a:t>
            </a:r>
            <a:r>
              <a:rPr lang="fr-FR" dirty="0"/>
              <a:t>(</a:t>
            </a:r>
            <a:r>
              <a:rPr lang="fr-FR" dirty="0" err="1"/>
              <a:t>Kaggle</a:t>
            </a:r>
            <a:r>
              <a:rPr lang="fr-FR" dirty="0"/>
              <a:t>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B6C9A3E-0932-D871-84C4-8583F2836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5" y="2313462"/>
            <a:ext cx="6203051" cy="4186237"/>
          </a:xfrm>
        </p:spPr>
        <p:txBody>
          <a:bodyPr>
            <a:noAutofit/>
          </a:bodyPr>
          <a:lstStyle/>
          <a:p>
            <a:pPr algn="just">
              <a:spcAft>
                <a:spcPts val="1200"/>
              </a:spcAft>
            </a:pPr>
            <a:r>
              <a:rPr lang="en-US" dirty="0"/>
              <a:t>Mon </a:t>
            </a:r>
            <a:r>
              <a:rPr lang="en-US" dirty="0" err="1"/>
              <a:t>objectif</a:t>
            </a:r>
            <a:r>
              <a:rPr lang="en-US" dirty="0"/>
              <a:t> :</a:t>
            </a:r>
            <a:r>
              <a:rPr lang="en-US" sz="2000" b="1" dirty="0"/>
              <a:t> </a:t>
            </a:r>
            <a:r>
              <a:rPr lang="fr-FR" dirty="0">
                <a:solidFill>
                  <a:srgbClr val="7451EB"/>
                </a:solidFill>
              </a:rPr>
              <a:t>Classer (segmentation RFM) </a:t>
            </a:r>
            <a:r>
              <a:rPr lang="fr-FR" dirty="0"/>
              <a:t>des clients d’un site d’e-commerce par des approches non-supervisées</a:t>
            </a:r>
          </a:p>
          <a:p>
            <a:pPr algn="just">
              <a:spcAft>
                <a:spcPts val="1200"/>
              </a:spcAft>
            </a:pPr>
            <a:r>
              <a:rPr lang="fr-FR" dirty="0"/>
              <a:t>Mes tâches :</a:t>
            </a:r>
          </a:p>
          <a:p>
            <a:pPr lvl="1" algn="just">
              <a:spcAft>
                <a:spcPts val="1200"/>
              </a:spcAft>
            </a:pPr>
            <a:r>
              <a:rPr lang="fr-FR" sz="2000" b="1" dirty="0">
                <a:solidFill>
                  <a:srgbClr val="7451EB"/>
                </a:solidFill>
              </a:rPr>
              <a:t>Comprendre les différents types </a:t>
            </a:r>
            <a:r>
              <a:rPr lang="fr-FR" sz="2000" dirty="0"/>
              <a:t>de clients selon leur comportement et leurs données personnelles</a:t>
            </a:r>
          </a:p>
          <a:p>
            <a:pPr lvl="1" algn="just">
              <a:spcAft>
                <a:spcPts val="1200"/>
              </a:spcAft>
            </a:pPr>
            <a:r>
              <a:rPr lang="fr-FR" sz="2000" dirty="0"/>
              <a:t>Fournir à l’équipe marketing d’</a:t>
            </a:r>
            <a:r>
              <a:rPr lang="fr-FR" sz="2000" dirty="0" err="1"/>
              <a:t>Olist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7451EB"/>
                </a:solidFill>
              </a:rPr>
              <a:t>une description actionnable</a:t>
            </a:r>
            <a:r>
              <a:rPr lang="fr-FR" sz="2000" dirty="0"/>
              <a:t> de ma segmentation</a:t>
            </a:r>
          </a:p>
          <a:p>
            <a:pPr lvl="1" algn="just">
              <a:spcAft>
                <a:spcPts val="1200"/>
              </a:spcAft>
            </a:pPr>
            <a:r>
              <a:rPr lang="fr-FR" sz="2000" dirty="0"/>
              <a:t>Analyse de la stabilité des segments au cours du temps (</a:t>
            </a:r>
            <a:r>
              <a:rPr lang="fr-FR" sz="2000" i="1" dirty="0"/>
              <a:t>i.e.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7451EB"/>
                </a:solidFill>
              </a:rPr>
              <a:t>fréquence de mise à jour</a:t>
            </a:r>
            <a:r>
              <a:rPr lang="fr-FR" sz="2000" dirty="0"/>
              <a:t>)</a:t>
            </a:r>
          </a:p>
          <a:p>
            <a:pPr lvl="1" algn="just">
              <a:spcAft>
                <a:spcPts val="1200"/>
              </a:spcAft>
            </a:pPr>
            <a:endParaRPr lang="fr-FR" dirty="0"/>
          </a:p>
          <a:p>
            <a:pPr algn="just">
              <a:spcAft>
                <a:spcPts val="1200"/>
              </a:spcAft>
            </a:pPr>
            <a:endParaRPr lang="en-US" b="1" dirty="0">
              <a:solidFill>
                <a:srgbClr val="7451EB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8A191A9-DEBA-5F80-F63B-41BBE571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306" y="149177"/>
            <a:ext cx="1750076" cy="17500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C9CD0B-9742-5331-88F5-FD5FAE8B7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26" r="2426" b="10981"/>
          <a:stretch/>
        </p:blipFill>
        <p:spPr>
          <a:xfrm>
            <a:off x="6641795" y="3429000"/>
            <a:ext cx="5540189" cy="240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367437D-3E6F-E2E7-9496-DC7102AAC08D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199" y="7242"/>
            <a:ext cx="10515600" cy="1588127"/>
          </a:xfrm>
        </p:spPr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Segmentation RFM : </a:t>
            </a:r>
            <a:r>
              <a:rPr lang="en-US" dirty="0" err="1">
                <a:solidFill>
                  <a:srgbClr val="7451EB"/>
                </a:solidFill>
              </a:rPr>
              <a:t>orienter</a:t>
            </a:r>
            <a:r>
              <a:rPr lang="en-US" dirty="0">
                <a:solidFill>
                  <a:srgbClr val="7451EB"/>
                </a:solidFill>
              </a:rPr>
              <a:t> les actions </a:t>
            </a:r>
            <a:r>
              <a:rPr lang="en-US" i="1" dirty="0">
                <a:solidFill>
                  <a:srgbClr val="7451EB"/>
                </a:solidFill>
              </a:rPr>
              <a:t>marketing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5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B6C9A3E-0932-D871-84C4-8583F2836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2158" y="1641107"/>
            <a:ext cx="10515600" cy="4186237"/>
          </a:xfrm>
        </p:spPr>
        <p:txBody>
          <a:bodyPr>
            <a:noAutofit/>
          </a:bodyPr>
          <a:lstStyle/>
          <a:p>
            <a:pPr algn="just">
              <a:spcAft>
                <a:spcPts val="1200"/>
              </a:spcAft>
            </a:pPr>
            <a:r>
              <a:rPr lang="fr-FR" b="1" i="1" dirty="0" err="1">
                <a:solidFill>
                  <a:srgbClr val="7451EB"/>
                </a:solidFill>
              </a:rPr>
              <a:t>Recency</a:t>
            </a:r>
            <a:r>
              <a:rPr lang="fr-FR" dirty="0"/>
              <a:t> </a:t>
            </a:r>
            <a:r>
              <a:rPr lang="fr-FR" b="1" dirty="0">
                <a:solidFill>
                  <a:srgbClr val="7451EB"/>
                </a:solidFill>
              </a:rPr>
              <a:t>(R)</a:t>
            </a:r>
            <a:r>
              <a:rPr lang="fr-FR" dirty="0"/>
              <a:t> : date de la dernière commande</a:t>
            </a:r>
          </a:p>
          <a:p>
            <a:pPr algn="just">
              <a:spcAft>
                <a:spcPts val="1200"/>
              </a:spcAft>
            </a:pPr>
            <a:r>
              <a:rPr lang="fr-FR" b="1" i="1" dirty="0">
                <a:solidFill>
                  <a:srgbClr val="7451EB"/>
                </a:solidFill>
              </a:rPr>
              <a:t>Frequency</a:t>
            </a:r>
            <a:r>
              <a:rPr lang="fr-FR" dirty="0"/>
              <a:t> </a:t>
            </a:r>
            <a:r>
              <a:rPr lang="fr-FR" b="1" dirty="0">
                <a:solidFill>
                  <a:srgbClr val="7451EB"/>
                </a:solidFill>
              </a:rPr>
              <a:t>(F) </a:t>
            </a:r>
            <a:r>
              <a:rPr lang="fr-FR" dirty="0"/>
              <a:t>: nombre de commandes sur une période donnée</a:t>
            </a:r>
          </a:p>
          <a:p>
            <a:pPr algn="just">
              <a:spcAft>
                <a:spcPts val="1200"/>
              </a:spcAft>
            </a:pPr>
            <a:r>
              <a:rPr lang="fr-FR" b="1" i="1" dirty="0">
                <a:solidFill>
                  <a:srgbClr val="7451EB"/>
                </a:solidFill>
              </a:rPr>
              <a:t>Money</a:t>
            </a:r>
            <a:r>
              <a:rPr lang="fr-FR" dirty="0"/>
              <a:t> </a:t>
            </a:r>
            <a:r>
              <a:rPr lang="fr-FR" b="1" dirty="0">
                <a:solidFill>
                  <a:srgbClr val="7451EB"/>
                </a:solidFill>
              </a:rPr>
              <a:t>(M) </a:t>
            </a:r>
            <a:r>
              <a:rPr lang="fr-FR" dirty="0"/>
              <a:t>: montant de la (des) dernière(s) commande(s) sur une période donnée</a:t>
            </a:r>
          </a:p>
          <a:p>
            <a:pPr algn="just">
              <a:spcAft>
                <a:spcPts val="1200"/>
              </a:spcAft>
            </a:pPr>
            <a:endParaRPr lang="en-US" b="1" dirty="0">
              <a:solidFill>
                <a:srgbClr val="7451EB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b="1" i="1" dirty="0">
                <a:solidFill>
                  <a:srgbClr val="7451EB"/>
                </a:solidFill>
              </a:rPr>
              <a:t>Satisfaction</a:t>
            </a:r>
            <a:r>
              <a:rPr lang="en-US" b="1" dirty="0">
                <a:solidFill>
                  <a:srgbClr val="7451EB"/>
                </a:solidFill>
              </a:rPr>
              <a:t> (S) </a:t>
            </a:r>
            <a:r>
              <a:rPr lang="en-US" dirty="0"/>
              <a:t>: note de satisfaction du client sur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période</a:t>
            </a:r>
            <a:r>
              <a:rPr lang="en-US" dirty="0"/>
              <a:t> </a:t>
            </a:r>
            <a:r>
              <a:rPr lang="en-US" dirty="0" err="1"/>
              <a:t>donnée</a:t>
            </a:r>
            <a:endParaRPr lang="en-US" dirty="0"/>
          </a:p>
          <a:p>
            <a:pPr algn="just">
              <a:spcAft>
                <a:spcPts val="1200"/>
              </a:spcAft>
            </a:pPr>
            <a:endParaRPr lang="en-US" dirty="0"/>
          </a:p>
          <a:p>
            <a:pPr marL="457200" lvl="1" indent="0" algn="just">
              <a:spcAft>
                <a:spcPts val="1200"/>
              </a:spcAft>
              <a:buNone/>
            </a:pPr>
            <a:r>
              <a:rPr lang="en-US" b="1" dirty="0"/>
              <a:t>=&gt; </a:t>
            </a:r>
            <a:r>
              <a:rPr lang="en-US" b="1" i="1" dirty="0"/>
              <a:t>Features</a:t>
            </a:r>
            <a:r>
              <a:rPr lang="en-US" b="1" dirty="0"/>
              <a:t> pas </a:t>
            </a:r>
            <a:r>
              <a:rPr lang="en-US" b="1" dirty="0" err="1"/>
              <a:t>directement</a:t>
            </a:r>
            <a:r>
              <a:rPr lang="en-US" b="1" dirty="0"/>
              <a:t> </a:t>
            </a:r>
            <a:r>
              <a:rPr lang="en-US" b="1" dirty="0" err="1"/>
              <a:t>présentes</a:t>
            </a:r>
            <a:r>
              <a:rPr lang="en-US" b="1" dirty="0"/>
              <a:t> : à determiner (</a:t>
            </a:r>
            <a:r>
              <a:rPr lang="en-US" b="1" i="1" dirty="0">
                <a:solidFill>
                  <a:srgbClr val="7451EB"/>
                </a:solidFill>
              </a:rPr>
              <a:t>feature engineering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619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Jeux de </a:t>
            </a:r>
            <a:r>
              <a:rPr lang="en-US" dirty="0" err="1">
                <a:solidFill>
                  <a:srgbClr val="7451EB"/>
                </a:solidFill>
              </a:rPr>
              <a:t>données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1"/>
              <a:t>Overview</a:t>
            </a:r>
            <a:r>
              <a:rPr lang="en-US" noProof="1"/>
              <a:t>, </a:t>
            </a:r>
            <a:r>
              <a:rPr lang="en-US" i="1" noProof="1"/>
              <a:t>mergings</a:t>
            </a:r>
            <a:r>
              <a:rPr lang="en-US" noProof="1"/>
              <a:t> et nettoyage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9633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7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C77CBB8-357F-8E7D-D987-6D71F3EFD6BB}"/>
              </a:ext>
            </a:extLst>
          </p:cNvPr>
          <p:cNvSpPr txBox="1">
            <a:spLocks/>
          </p:cNvSpPr>
          <p:nvPr/>
        </p:nvSpPr>
        <p:spPr>
          <a:xfrm>
            <a:off x="377684" y="1468812"/>
            <a:ext cx="4839775" cy="1841838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en-US" sz="2400" noProof="1"/>
              <a:t>8 tables (datasets) : </a:t>
            </a:r>
            <a:r>
              <a:rPr lang="en-US" sz="2400" b="1" i="1" noProof="1">
                <a:solidFill>
                  <a:srgbClr val="7451EB"/>
                </a:solidFill>
              </a:rPr>
              <a:t>SQL-like</a:t>
            </a:r>
            <a:endParaRPr lang="fr-FR" sz="2400" b="1" i="1" dirty="0">
              <a:solidFill>
                <a:srgbClr val="7451EB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2400"/>
              </a:spcAft>
            </a:pPr>
            <a:r>
              <a:rPr lang="fr-FR" sz="2400" noProof="1"/>
              <a:t>Primary &amp; foreign </a:t>
            </a:r>
            <a:r>
              <a:rPr lang="fr-FR" sz="2400" b="1" noProof="1">
                <a:solidFill>
                  <a:srgbClr val="7451EB"/>
                </a:solidFill>
              </a:rPr>
              <a:t>keys</a:t>
            </a:r>
          </a:p>
          <a:p>
            <a:pPr>
              <a:spcAft>
                <a:spcPts val="2400"/>
              </a:spcAft>
            </a:pPr>
            <a:r>
              <a:rPr lang="fr-FR" sz="2400" b="1" noProof="1">
                <a:solidFill>
                  <a:srgbClr val="00B050"/>
                </a:solidFill>
              </a:rPr>
              <a:t>Tables incontournables :</a:t>
            </a:r>
          </a:p>
          <a:p>
            <a:pPr>
              <a:spcAft>
                <a:spcPts val="2400"/>
              </a:spcAft>
              <a:buFont typeface="Symbol" panose="05050102010706020507" pitchFamily="18" charset="2"/>
              <a:buChar char="Þ"/>
            </a:pPr>
            <a:r>
              <a:rPr lang="fr-FR" sz="2400" noProof="1"/>
              <a:t> Customer,  Orders, Payments, Reviews, Geolocalisation</a:t>
            </a:r>
          </a:p>
          <a:p>
            <a:pPr>
              <a:spcAft>
                <a:spcPts val="2400"/>
              </a:spcAft>
            </a:pPr>
            <a:r>
              <a:rPr lang="fr-FR" sz="2400" b="1" noProof="1"/>
              <a:t>Tables inutiles </a:t>
            </a:r>
            <a:r>
              <a:rPr lang="fr-FR" sz="2400" noProof="1"/>
              <a:t>(dans notre cas) :</a:t>
            </a:r>
          </a:p>
          <a:p>
            <a:pPr>
              <a:spcAft>
                <a:spcPts val="2400"/>
              </a:spcAft>
              <a:buFont typeface="Symbol" panose="05050102010706020507" pitchFamily="18" charset="2"/>
              <a:buChar char="Þ"/>
            </a:pPr>
            <a:r>
              <a:rPr lang="fr-FR" sz="2400" noProof="1"/>
              <a:t> </a:t>
            </a:r>
            <a:r>
              <a:rPr lang="fr-FR" sz="2400" i="1" noProof="1"/>
              <a:t>Sellers, Items, Products</a:t>
            </a:r>
          </a:p>
          <a:p>
            <a:pPr>
              <a:spcAft>
                <a:spcPts val="2400"/>
              </a:spcAft>
              <a:buFont typeface="Symbol" panose="05050102010706020507" pitchFamily="18" charset="2"/>
              <a:buChar char="Þ"/>
            </a:pPr>
            <a:endParaRPr lang="en-US" sz="2400" noProof="1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880B604-417F-3F60-6636-95C32C0BA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76" y="1388557"/>
            <a:ext cx="6902824" cy="41539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F70F09-FA1E-B7D4-5CCE-953E1E1F864A}"/>
              </a:ext>
            </a:extLst>
          </p:cNvPr>
          <p:cNvSpPr/>
          <p:nvPr/>
        </p:nvSpPr>
        <p:spPr>
          <a:xfrm>
            <a:off x="7310719" y="4500279"/>
            <a:ext cx="1344706" cy="970469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6B3FB-1270-C0E7-124D-1B6B56929072}"/>
              </a:ext>
            </a:extLst>
          </p:cNvPr>
          <p:cNvSpPr/>
          <p:nvPr/>
        </p:nvSpPr>
        <p:spPr>
          <a:xfrm>
            <a:off x="7310714" y="2904558"/>
            <a:ext cx="1344706" cy="970469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0A617B-1955-7FD9-FDB8-A5F8F4319E02}"/>
              </a:ext>
            </a:extLst>
          </p:cNvPr>
          <p:cNvSpPr/>
          <p:nvPr/>
        </p:nvSpPr>
        <p:spPr>
          <a:xfrm>
            <a:off x="5374341" y="2895591"/>
            <a:ext cx="1344706" cy="970469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F8434-B627-9884-A294-DEBAE0D573D7}"/>
              </a:ext>
            </a:extLst>
          </p:cNvPr>
          <p:cNvSpPr/>
          <p:nvPr/>
        </p:nvSpPr>
        <p:spPr>
          <a:xfrm>
            <a:off x="7319681" y="1443307"/>
            <a:ext cx="1344706" cy="970469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860993-C94A-3585-1219-4BF8268A5C39}"/>
              </a:ext>
            </a:extLst>
          </p:cNvPr>
          <p:cNvSpPr/>
          <p:nvPr/>
        </p:nvSpPr>
        <p:spPr>
          <a:xfrm>
            <a:off x="10833850" y="4500279"/>
            <a:ext cx="1344706" cy="970469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44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Dataset de </a:t>
            </a:r>
            <a:r>
              <a:rPr lang="en-US" i="1" dirty="0" err="1">
                <a:solidFill>
                  <a:srgbClr val="7451EB"/>
                </a:solidFill>
              </a:rPr>
              <a:t>départ</a:t>
            </a:r>
            <a:r>
              <a:rPr lang="en-US" i="1" dirty="0">
                <a:solidFill>
                  <a:srgbClr val="7451EB"/>
                </a:solidFill>
              </a:rPr>
              <a:t> : customer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8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880B604-417F-3F60-6636-95C32C0BA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36" y="1125642"/>
            <a:ext cx="3899646" cy="2206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F70F09-FA1E-B7D4-5CCE-953E1E1F864A}"/>
              </a:ext>
            </a:extLst>
          </p:cNvPr>
          <p:cNvSpPr/>
          <p:nvPr/>
        </p:nvSpPr>
        <p:spPr>
          <a:xfrm>
            <a:off x="9362676" y="2778388"/>
            <a:ext cx="759671" cy="515451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6B3FB-1270-C0E7-124D-1B6B56929072}"/>
              </a:ext>
            </a:extLst>
          </p:cNvPr>
          <p:cNvSpPr/>
          <p:nvPr/>
        </p:nvSpPr>
        <p:spPr>
          <a:xfrm>
            <a:off x="9362673" y="1930844"/>
            <a:ext cx="759671" cy="515451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0A617B-1955-7FD9-FDB8-A5F8F4319E02}"/>
              </a:ext>
            </a:extLst>
          </p:cNvPr>
          <p:cNvSpPr/>
          <p:nvPr/>
        </p:nvSpPr>
        <p:spPr>
          <a:xfrm>
            <a:off x="8268749" y="1926081"/>
            <a:ext cx="759671" cy="515451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F8434-B627-9884-A294-DEBAE0D573D7}"/>
              </a:ext>
            </a:extLst>
          </p:cNvPr>
          <p:cNvSpPr/>
          <p:nvPr/>
        </p:nvSpPr>
        <p:spPr>
          <a:xfrm>
            <a:off x="9367739" y="1154722"/>
            <a:ext cx="759671" cy="515451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A7C6312-2358-DF48-4196-DB7CFBF2E6DB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6660077" y="555111"/>
            <a:ext cx="1991565" cy="3119718"/>
          </a:xfrm>
          <a:prstGeom prst="curvedConnector2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6F81C646-EA59-5B03-C5E8-48CD2517F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4" t="36025" r="1837" b="50000"/>
          <a:stretch/>
        </p:blipFill>
        <p:spPr>
          <a:xfrm>
            <a:off x="81875" y="2254435"/>
            <a:ext cx="6297706" cy="754784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05B08DC-688D-C828-E170-E48A8E734928}"/>
              </a:ext>
            </a:extLst>
          </p:cNvPr>
          <p:cNvSpPr txBox="1">
            <a:spLocks/>
          </p:cNvSpPr>
          <p:nvPr/>
        </p:nvSpPr>
        <p:spPr>
          <a:xfrm>
            <a:off x="438067" y="1670172"/>
            <a:ext cx="7352262" cy="407620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noProof="1"/>
              <a:t>Customer_dataset:</a:t>
            </a:r>
          </a:p>
          <a:p>
            <a:pPr>
              <a:spcAft>
                <a:spcPts val="2400"/>
              </a:spcAft>
            </a:pPr>
            <a:endParaRPr lang="fr-FR" sz="2400" i="1" noProof="1"/>
          </a:p>
          <a:p>
            <a:pPr marL="0" indent="0">
              <a:spcAft>
                <a:spcPts val="2400"/>
              </a:spcAft>
              <a:buNone/>
            </a:pPr>
            <a:r>
              <a:rPr lang="fr-FR" sz="2400" i="1" noProof="1"/>
              <a:t>	=&gt; customer_id.nunique() : </a:t>
            </a:r>
            <a:r>
              <a:rPr lang="fr-FR" sz="2400" b="1" i="1" noProof="1">
                <a:solidFill>
                  <a:srgbClr val="C00000"/>
                </a:solidFill>
              </a:rPr>
              <a:t>99441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fr-FR" sz="2400" i="1" noProof="1"/>
              <a:t>	=&gt; customer_unique_id.nunique() : </a:t>
            </a:r>
            <a:r>
              <a:rPr lang="fr-FR" sz="2400" b="1" i="1" noProof="1">
                <a:solidFill>
                  <a:srgbClr val="C00000"/>
                </a:solidFill>
              </a:rPr>
              <a:t>96096</a:t>
            </a:r>
          </a:p>
          <a:p>
            <a:pPr>
              <a:spcAft>
                <a:spcPts val="2400"/>
              </a:spcAft>
              <a:buFont typeface="Symbol" panose="05050102010706020507" pitchFamily="18" charset="2"/>
              <a:buChar char="Þ"/>
            </a:pPr>
            <a:endParaRPr lang="en-US" sz="2400" noProof="1"/>
          </a:p>
        </p:txBody>
      </p: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5C982858-2ED5-FA52-E3EC-0567AD0EC22C}"/>
              </a:ext>
            </a:extLst>
          </p:cNvPr>
          <p:cNvSpPr/>
          <p:nvPr/>
        </p:nvSpPr>
        <p:spPr>
          <a:xfrm>
            <a:off x="6647328" y="3249014"/>
            <a:ext cx="331695" cy="1197479"/>
          </a:xfrm>
          <a:prstGeom prst="rightBrac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6DC92C-7DAE-7A31-7589-65CCD6797E90}"/>
              </a:ext>
            </a:extLst>
          </p:cNvPr>
          <p:cNvSpPr txBox="1"/>
          <p:nvPr/>
        </p:nvSpPr>
        <p:spPr>
          <a:xfrm>
            <a:off x="6979023" y="3663087"/>
            <a:ext cx="124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Delta = 3%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02E8919-9F85-C980-15B3-4A350B3DF983}"/>
              </a:ext>
            </a:extLst>
          </p:cNvPr>
          <p:cNvSpPr txBox="1"/>
          <p:nvPr/>
        </p:nvSpPr>
        <p:spPr>
          <a:xfrm>
            <a:off x="3416471" y="5009382"/>
            <a:ext cx="5359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/>
              <a:t>/!\ </a:t>
            </a:r>
            <a:r>
              <a:rPr lang="fr-FR" sz="2400" b="1" dirty="0" err="1"/>
              <a:t>customer_id</a:t>
            </a:r>
            <a:r>
              <a:rPr lang="fr-FR" sz="2400" b="1" dirty="0"/>
              <a:t> est créé à chaque commande (</a:t>
            </a:r>
            <a:r>
              <a:rPr lang="fr-FR" sz="2400" b="1" i="1" dirty="0" err="1">
                <a:solidFill>
                  <a:srgbClr val="7451EB"/>
                </a:solidFill>
              </a:rPr>
              <a:t>foreign</a:t>
            </a:r>
            <a:r>
              <a:rPr lang="fr-FR" sz="2400" b="1" i="1" dirty="0">
                <a:solidFill>
                  <a:srgbClr val="7451EB"/>
                </a:solidFill>
              </a:rPr>
              <a:t> key</a:t>
            </a:r>
            <a:r>
              <a:rPr lang="fr-FR" sz="2400" b="1" dirty="0"/>
              <a:t>) =&gt;  </a:t>
            </a:r>
            <a:r>
              <a:rPr lang="fr-FR" sz="2400" b="1" dirty="0" err="1">
                <a:solidFill>
                  <a:srgbClr val="7451EB"/>
                </a:solidFill>
              </a:rPr>
              <a:t>customer_unique_id</a:t>
            </a:r>
            <a:r>
              <a:rPr lang="fr-FR" sz="2400" b="1" dirty="0">
                <a:solidFill>
                  <a:srgbClr val="7451EB"/>
                </a:solidFill>
              </a:rPr>
              <a:t> </a:t>
            </a:r>
            <a:r>
              <a:rPr lang="fr-FR" sz="2400" b="1" dirty="0"/>
              <a:t>est la </a:t>
            </a:r>
            <a:r>
              <a:rPr lang="fr-FR" sz="2400" b="1" i="1" dirty="0" err="1">
                <a:solidFill>
                  <a:srgbClr val="7451EB"/>
                </a:solidFill>
              </a:rPr>
              <a:t>primary</a:t>
            </a:r>
            <a:r>
              <a:rPr lang="fr-FR" sz="2400" b="1" i="1" dirty="0">
                <a:solidFill>
                  <a:srgbClr val="7451EB"/>
                </a:solidFill>
              </a:rPr>
              <a:t> key</a:t>
            </a:r>
            <a:r>
              <a:rPr lang="fr-FR" sz="2400" b="1" dirty="0">
                <a:solidFill>
                  <a:srgbClr val="7451EB"/>
                </a:solidFill>
              </a:rPr>
              <a:t> </a:t>
            </a:r>
            <a:r>
              <a:rPr lang="fr-FR" sz="2400" b="1" dirty="0"/>
              <a:t>et la </a:t>
            </a:r>
            <a:r>
              <a:rPr lang="fr-FR" sz="2400" b="1" i="1" dirty="0" err="1">
                <a:solidFill>
                  <a:srgbClr val="7451EB"/>
                </a:solidFill>
              </a:rPr>
              <a:t>feature</a:t>
            </a:r>
            <a:r>
              <a:rPr lang="fr-FR" sz="2400" b="1" dirty="0">
                <a:solidFill>
                  <a:srgbClr val="7451EB"/>
                </a:solidFill>
              </a:rPr>
              <a:t> centrale </a:t>
            </a:r>
            <a:r>
              <a:rPr lang="fr-FR" sz="2400" b="1" dirty="0"/>
              <a:t>de notre analyse!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48B53-3233-C348-72A2-A2E3AB89FC44}"/>
              </a:ext>
            </a:extLst>
          </p:cNvPr>
          <p:cNvSpPr/>
          <p:nvPr/>
        </p:nvSpPr>
        <p:spPr>
          <a:xfrm>
            <a:off x="11350511" y="2777682"/>
            <a:ext cx="759671" cy="515451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ACC2A-5F96-32C7-8707-885F8CFC9F9F}"/>
              </a:ext>
            </a:extLst>
          </p:cNvPr>
          <p:cNvSpPr/>
          <p:nvPr/>
        </p:nvSpPr>
        <p:spPr>
          <a:xfrm>
            <a:off x="9242612" y="2563906"/>
            <a:ext cx="1004047" cy="768026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94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1</a:t>
            </a:r>
            <a:r>
              <a:rPr lang="en-US" i="1" baseline="30000" dirty="0">
                <a:solidFill>
                  <a:srgbClr val="7451EB"/>
                </a:solidFill>
              </a:rPr>
              <a:t>er</a:t>
            </a:r>
            <a:r>
              <a:rPr lang="en-US" i="1" dirty="0">
                <a:solidFill>
                  <a:srgbClr val="7451EB"/>
                </a:solidFill>
              </a:rPr>
              <a:t> merge : orders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9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CD36B70-BCF8-5E9A-0ADD-673CE435F7D2}"/>
              </a:ext>
            </a:extLst>
          </p:cNvPr>
          <p:cNvGrpSpPr/>
          <p:nvPr/>
        </p:nvGrpSpPr>
        <p:grpSpPr>
          <a:xfrm>
            <a:off x="8220636" y="1125642"/>
            <a:ext cx="3899646" cy="2206290"/>
            <a:chOff x="5289176" y="1388557"/>
            <a:chExt cx="6902824" cy="4153912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880B604-417F-3F60-6636-95C32C0B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76" y="1388557"/>
              <a:ext cx="6902824" cy="41539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70F09-FA1E-B7D4-5CCE-953E1E1F864A}"/>
                </a:ext>
              </a:extLst>
            </p:cNvPr>
            <p:cNvSpPr/>
            <p:nvPr/>
          </p:nvSpPr>
          <p:spPr>
            <a:xfrm>
              <a:off x="7310719" y="4500279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16B3FB-1270-C0E7-124D-1B6B56929072}"/>
                </a:ext>
              </a:extLst>
            </p:cNvPr>
            <p:cNvSpPr/>
            <p:nvPr/>
          </p:nvSpPr>
          <p:spPr>
            <a:xfrm>
              <a:off x="7310714" y="2904558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0A617B-1955-7FD9-FDB8-A5F8F4319E02}"/>
                </a:ext>
              </a:extLst>
            </p:cNvPr>
            <p:cNvSpPr/>
            <p:nvPr/>
          </p:nvSpPr>
          <p:spPr>
            <a:xfrm>
              <a:off x="5374341" y="2895591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2F8434-B627-9884-A294-DEBAE0D573D7}"/>
                </a:ext>
              </a:extLst>
            </p:cNvPr>
            <p:cNvSpPr/>
            <p:nvPr/>
          </p:nvSpPr>
          <p:spPr>
            <a:xfrm>
              <a:off x="7319681" y="1443307"/>
              <a:ext cx="1344706" cy="970469"/>
            </a:xfrm>
            <a:prstGeom prst="rect">
              <a:avLst/>
            </a:prstGeom>
            <a:solidFill>
              <a:srgbClr val="78CF80">
                <a:alpha val="35000"/>
              </a:srgbClr>
            </a:solidFill>
            <a:ln>
              <a:solidFill>
                <a:srgbClr val="78C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A7C6312-2358-DF48-4196-DB7CFBF2E6DB}"/>
              </a:ext>
            </a:extLst>
          </p:cNvPr>
          <p:cNvCxnSpPr>
            <a:cxnSpLocks/>
          </p:cNvCxnSpPr>
          <p:nvPr/>
        </p:nvCxnSpPr>
        <p:spPr>
          <a:xfrm>
            <a:off x="3487271" y="1021976"/>
            <a:ext cx="5647767" cy="158675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05B08DC-688D-C828-E170-E48A8E734928}"/>
              </a:ext>
            </a:extLst>
          </p:cNvPr>
          <p:cNvSpPr txBox="1">
            <a:spLocks/>
          </p:cNvSpPr>
          <p:nvPr/>
        </p:nvSpPr>
        <p:spPr>
          <a:xfrm>
            <a:off x="438065" y="1670172"/>
            <a:ext cx="10722956" cy="4076203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fr-FR" sz="2400" noProof="1"/>
              <a:t>Orders_dataset :</a:t>
            </a:r>
          </a:p>
          <a:p>
            <a:pPr>
              <a:spcAft>
                <a:spcPts val="2400"/>
              </a:spcAft>
            </a:pPr>
            <a:endParaRPr lang="fr-FR" sz="2400" noProof="1"/>
          </a:p>
          <a:p>
            <a:pPr>
              <a:spcAft>
                <a:spcPts val="2400"/>
              </a:spcAft>
            </a:pPr>
            <a:endParaRPr lang="fr-FR" sz="2400" noProof="1"/>
          </a:p>
          <a:p>
            <a:pPr>
              <a:spcAft>
                <a:spcPts val="2400"/>
              </a:spcAft>
            </a:pPr>
            <a:r>
              <a:rPr lang="fr-FR" sz="2400" noProof="1"/>
              <a:t>« Left join » avec Customer_dataset (key = ‘order_id’) =&gt; </a:t>
            </a:r>
            <a:r>
              <a:rPr lang="fr-FR" sz="2400" b="1" noProof="1">
                <a:solidFill>
                  <a:srgbClr val="7451EB"/>
                </a:solidFill>
              </a:rPr>
              <a:t>df2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=&gt; </a:t>
            </a:r>
            <a:r>
              <a:rPr lang="fr-FR" sz="2400" i="1" noProof="1"/>
              <a:t>features</a:t>
            </a:r>
            <a:r>
              <a:rPr lang="fr-FR" sz="2400" noProof="1"/>
              <a:t> récupérées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noProof="1"/>
              <a:t>	‘</a:t>
            </a:r>
            <a:r>
              <a:rPr lang="fr-FR" sz="2400" b="1" noProof="1">
                <a:solidFill>
                  <a:srgbClr val="7451EB"/>
                </a:solidFill>
              </a:rPr>
              <a:t>Order_purchase_timestamp</a:t>
            </a:r>
            <a:r>
              <a:rPr lang="fr-FR" sz="2400" noProof="1"/>
              <a:t>’ = quand la commande a été passée (</a:t>
            </a:r>
            <a:r>
              <a:rPr lang="fr-FR" sz="2400" b="1" i="1" noProof="1">
                <a:solidFill>
                  <a:srgbClr val="7451EB"/>
                </a:solidFill>
              </a:rPr>
              <a:t>Recency</a:t>
            </a:r>
            <a:r>
              <a:rPr lang="fr-FR" sz="2400" noProof="1"/>
              <a:t>) 	‘</a:t>
            </a:r>
            <a:r>
              <a:rPr lang="fr-FR" sz="2400" b="1" noProof="1">
                <a:solidFill>
                  <a:srgbClr val="7451EB"/>
                </a:solidFill>
              </a:rPr>
              <a:t>Order_delivered_customer_date</a:t>
            </a:r>
            <a:r>
              <a:rPr lang="fr-FR" sz="2400" noProof="1"/>
              <a:t>’ = quand le client l’a récupérée (</a:t>
            </a:r>
            <a:r>
              <a:rPr lang="fr-FR" sz="2400" b="1" i="1" noProof="1">
                <a:solidFill>
                  <a:srgbClr val="7451EB"/>
                </a:solidFill>
              </a:rPr>
              <a:t>Delta_deliv</a:t>
            </a:r>
            <a:r>
              <a:rPr lang="fr-FR" sz="2400" noProof="1"/>
              <a:t>)</a:t>
            </a:r>
          </a:p>
          <a:p>
            <a:pPr marL="0" indent="0">
              <a:spcAft>
                <a:spcPts val="2400"/>
              </a:spcAft>
              <a:buNone/>
            </a:pPr>
            <a:endParaRPr lang="fr-FR" sz="2400" i="1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D88685-4036-D4DD-8967-CEF6B5EB14A3}"/>
              </a:ext>
            </a:extLst>
          </p:cNvPr>
          <p:cNvSpPr/>
          <p:nvPr/>
        </p:nvSpPr>
        <p:spPr>
          <a:xfrm>
            <a:off x="9242612" y="1766047"/>
            <a:ext cx="1004047" cy="156588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071CBCB-D4DB-7DBF-F52B-8FA1DB94E78B}"/>
              </a:ext>
            </a:extLst>
          </p:cNvPr>
          <p:cNvGrpSpPr>
            <a:grpSpLocks noChangeAspect="1"/>
          </p:cNvGrpSpPr>
          <p:nvPr/>
        </p:nvGrpSpPr>
        <p:grpSpPr>
          <a:xfrm>
            <a:off x="71716" y="2510754"/>
            <a:ext cx="8123194" cy="870513"/>
            <a:chOff x="24178" y="2554633"/>
            <a:chExt cx="9230924" cy="989219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189D0F2-CDA2-917C-1874-6063DB2CA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21" t="33692" b="46274"/>
            <a:stretch/>
          </p:blipFill>
          <p:spPr>
            <a:xfrm>
              <a:off x="24178" y="2554633"/>
              <a:ext cx="7222676" cy="989219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6968F5B-B76B-1F0E-D273-C3A61019A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625" t="33692" b="46274"/>
            <a:stretch/>
          </p:blipFill>
          <p:spPr>
            <a:xfrm>
              <a:off x="6676497" y="2554633"/>
              <a:ext cx="2578605" cy="98921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D2C4B95-8899-E7FD-E93A-B0BE9F5F9323}"/>
              </a:ext>
            </a:extLst>
          </p:cNvPr>
          <p:cNvSpPr/>
          <p:nvPr/>
        </p:nvSpPr>
        <p:spPr>
          <a:xfrm>
            <a:off x="11350511" y="2777682"/>
            <a:ext cx="759671" cy="515451"/>
          </a:xfrm>
          <a:prstGeom prst="rect">
            <a:avLst/>
          </a:prstGeom>
          <a:solidFill>
            <a:srgbClr val="78CF80">
              <a:alpha val="35000"/>
            </a:srgbClr>
          </a:solidFill>
          <a:ln>
            <a:solidFill>
              <a:srgbClr val="78C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EBD415-32E0-F552-9D0B-FF965D6824E5}"/>
              </a:ext>
            </a:extLst>
          </p:cNvPr>
          <p:cNvSpPr/>
          <p:nvPr/>
        </p:nvSpPr>
        <p:spPr>
          <a:xfrm>
            <a:off x="1065606" y="2493461"/>
            <a:ext cx="395641" cy="20491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335BE4-EC30-1B5A-896E-416724E46729}"/>
              </a:ext>
            </a:extLst>
          </p:cNvPr>
          <p:cNvSpPr txBox="1"/>
          <p:nvPr/>
        </p:nvSpPr>
        <p:spPr>
          <a:xfrm>
            <a:off x="522194" y="21055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« </a:t>
            </a:r>
            <a:r>
              <a:rPr lang="fr-FR" b="1" dirty="0" err="1">
                <a:solidFill>
                  <a:srgbClr val="C00000"/>
                </a:solidFill>
              </a:rPr>
              <a:t>Foreign</a:t>
            </a:r>
            <a:r>
              <a:rPr lang="fr-FR" b="1" dirty="0">
                <a:solidFill>
                  <a:srgbClr val="C00000"/>
                </a:solidFill>
              </a:rPr>
              <a:t> key »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2E350-F644-D591-7205-32F21BF4224C}"/>
              </a:ext>
            </a:extLst>
          </p:cNvPr>
          <p:cNvSpPr/>
          <p:nvPr/>
        </p:nvSpPr>
        <p:spPr>
          <a:xfrm>
            <a:off x="3218002" y="2504855"/>
            <a:ext cx="994333" cy="20491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94A26A-A0F7-EE1C-C7C8-B3F3CB0AF39D}"/>
              </a:ext>
            </a:extLst>
          </p:cNvPr>
          <p:cNvSpPr/>
          <p:nvPr/>
        </p:nvSpPr>
        <p:spPr>
          <a:xfrm>
            <a:off x="5901767" y="2512173"/>
            <a:ext cx="1153429" cy="20491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A56A64-2354-A88E-A41A-EB4C7B1656CE}"/>
              </a:ext>
            </a:extLst>
          </p:cNvPr>
          <p:cNvSpPr txBox="1"/>
          <p:nvPr/>
        </p:nvSpPr>
        <p:spPr>
          <a:xfrm>
            <a:off x="3249686" y="2124129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/!\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29E7876-462C-0B8C-5434-DDF458474F3C}"/>
              </a:ext>
            </a:extLst>
          </p:cNvPr>
          <p:cNvSpPr txBox="1"/>
          <p:nvPr/>
        </p:nvSpPr>
        <p:spPr>
          <a:xfrm>
            <a:off x="5933452" y="2150432"/>
            <a:ext cx="9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/!\</a:t>
            </a:r>
          </a:p>
        </p:txBody>
      </p:sp>
    </p:spTree>
    <p:extLst>
      <p:ext uri="{BB962C8B-B14F-4D97-AF65-F5344CB8AC3E}">
        <p14:creationId xmlns:p14="http://schemas.microsoft.com/office/powerpoint/2010/main" val="162128128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1888</Words>
  <Application>Microsoft Office PowerPoint</Application>
  <PresentationFormat>Grand écran</PresentationFormat>
  <Paragraphs>286</Paragraphs>
  <Slides>33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Symbol</vt:lpstr>
      <vt:lpstr>Thème Office</vt:lpstr>
      <vt:lpstr>Présentation Projet 5   « Segmentez des clients d'un site e-commerce »</vt:lpstr>
      <vt:lpstr>Sommaire</vt:lpstr>
      <vt:lpstr>Présentation du sujet</vt:lpstr>
      <vt:lpstr>Data Scientist</vt:lpstr>
      <vt:lpstr>Segmentation RFM : orienter les actions marketing</vt:lpstr>
      <vt:lpstr>Jeux de données</vt:lpstr>
      <vt:lpstr>Overview</vt:lpstr>
      <vt:lpstr>Dataset de départ : customer</vt:lpstr>
      <vt:lpstr>1er merge : orders</vt:lpstr>
      <vt:lpstr>2e merge : geolocation</vt:lpstr>
      <vt:lpstr>3e merge : order_reviews</vt:lpstr>
      <vt:lpstr>5e merge : order_payments</vt:lpstr>
      <vt:lpstr>Présentation PowerPoint</vt:lpstr>
      <vt:lpstr>Présentation PowerPoint</vt:lpstr>
      <vt:lpstr>Présentation PowerPoint</vt:lpstr>
      <vt:lpstr>Présentation PowerPoint</vt:lpstr>
      <vt:lpstr>EDA</vt:lpstr>
      <vt:lpstr>Présentation PowerPoint</vt:lpstr>
      <vt:lpstr>Présentation PowerPoint</vt:lpstr>
      <vt:lpstr>Essais de modèles de classification</vt:lpstr>
      <vt:lpstr>Présentation PowerPoint</vt:lpstr>
      <vt:lpstr>DBScan : 9 clusters</vt:lpstr>
      <vt:lpstr>Présentation PowerPoint</vt:lpstr>
      <vt:lpstr>Présentation PowerPoint</vt:lpstr>
      <vt:lpstr>Simulation d’entretien du modèle choisi (KMeans, 7 clusters)</vt:lpstr>
      <vt:lpstr>Présentation PowerPoint</vt:lpstr>
      <vt:lpstr>Présentation PowerPoint</vt:lpstr>
      <vt:lpstr>Présentation PowerPoint</vt:lpstr>
      <vt:lpstr>Conclusion</vt:lpstr>
      <vt:lpstr>Conclusion</vt:lpstr>
      <vt:lpstr>Merci pour votre attention!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projet #1 Analysez des données de systèmes éducatifs</dc:title>
  <dc:creator>Denis Desou</dc:creator>
  <cp:lastModifiedBy>Denis Desou</cp:lastModifiedBy>
  <cp:revision>72</cp:revision>
  <dcterms:created xsi:type="dcterms:W3CDTF">2022-10-12T12:34:56Z</dcterms:created>
  <dcterms:modified xsi:type="dcterms:W3CDTF">2023-03-29T06:57:38Z</dcterms:modified>
</cp:coreProperties>
</file>